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9.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0"/>
  </p:notesMasterIdLst>
  <p:sldIdLst>
    <p:sldId id="256" r:id="rId2"/>
    <p:sldId id="285" r:id="rId3"/>
    <p:sldId id="257" r:id="rId4"/>
    <p:sldId id="259" r:id="rId5"/>
    <p:sldId id="258" r:id="rId6"/>
    <p:sldId id="260" r:id="rId7"/>
    <p:sldId id="261" r:id="rId8"/>
    <p:sldId id="263" r:id="rId9"/>
    <p:sldId id="262" r:id="rId10"/>
    <p:sldId id="267" r:id="rId11"/>
    <p:sldId id="266" r:id="rId12"/>
    <p:sldId id="265"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3" r:id="rId27"/>
    <p:sldId id="282"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8EDA8-3B03-4956-A54F-D29A8226FF86}"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E18B0-0EE7-4832-9F10-761933B70DCF}" type="slidenum">
              <a:rPr lang="en-US" smtClean="0"/>
              <a:t>‹#›</a:t>
            </a:fld>
            <a:endParaRPr lang="en-US"/>
          </a:p>
        </p:txBody>
      </p:sp>
    </p:spTree>
    <p:extLst>
      <p:ext uri="{BB962C8B-B14F-4D97-AF65-F5344CB8AC3E}">
        <p14:creationId xmlns:p14="http://schemas.microsoft.com/office/powerpoint/2010/main" val="417777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E18B0-0EE7-4832-9F10-761933B70DCF}" type="slidenum">
              <a:rPr lang="en-US" smtClean="0"/>
              <a:t>7</a:t>
            </a:fld>
            <a:endParaRPr lang="en-US"/>
          </a:p>
        </p:txBody>
      </p:sp>
    </p:spTree>
    <p:extLst>
      <p:ext uri="{BB962C8B-B14F-4D97-AF65-F5344CB8AC3E}">
        <p14:creationId xmlns:p14="http://schemas.microsoft.com/office/powerpoint/2010/main" val="3397845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DD0AF6-C0C7-44C1-9B84-ED00D80B1BC7}"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1587253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D0AF6-C0C7-44C1-9B84-ED00D80B1BC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537346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D0AF6-C0C7-44C1-9B84-ED00D80B1BC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1623547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D0AF6-C0C7-44C1-9B84-ED00D80B1BC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85E6C-5455-43AF-8DB0-1D4C653CD4B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8303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D0AF6-C0C7-44C1-9B84-ED00D80B1BC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1560673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FDD0AF6-C0C7-44C1-9B84-ED00D80B1BC7}"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3817332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FDD0AF6-C0C7-44C1-9B84-ED00D80B1BC7}"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291484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DD0AF6-C0C7-44C1-9B84-ED00D80B1BC7}"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2866131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DD0AF6-C0C7-44C1-9B84-ED00D80B1BC7}"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41168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DD0AF6-C0C7-44C1-9B84-ED00D80B1BC7}"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3184396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D0AF6-C0C7-44C1-9B84-ED00D80B1BC7}"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103690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DD0AF6-C0C7-44C1-9B84-ED00D80B1BC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333906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DD0AF6-C0C7-44C1-9B84-ED00D80B1BC7}"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378151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DD0AF6-C0C7-44C1-9B84-ED00D80B1BC7}"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4145385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DD0AF6-C0C7-44C1-9B84-ED00D80B1BC7}"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2602773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D0AF6-C0C7-44C1-9B84-ED00D80B1BC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59300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D0AF6-C0C7-44C1-9B84-ED00D80B1BC7}"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85E6C-5455-43AF-8DB0-1D4C653CD4B7}" type="slidenum">
              <a:rPr lang="en-US" smtClean="0"/>
              <a:t>‹#›</a:t>
            </a:fld>
            <a:endParaRPr lang="en-US"/>
          </a:p>
        </p:txBody>
      </p:sp>
    </p:spTree>
    <p:extLst>
      <p:ext uri="{BB962C8B-B14F-4D97-AF65-F5344CB8AC3E}">
        <p14:creationId xmlns:p14="http://schemas.microsoft.com/office/powerpoint/2010/main" val="26654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FDD0AF6-C0C7-44C1-9B84-ED00D80B1BC7}" type="datetimeFigureOut">
              <a:rPr lang="en-US" smtClean="0"/>
              <a:t>1/30/2023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2785E6C-5455-43AF-8DB0-1D4C653CD4B7}" type="slidenum">
              <a:rPr lang="en-US" smtClean="0"/>
              <a:t>‹#›</a:t>
            </a:fld>
            <a:endParaRPr lang="en-US"/>
          </a:p>
        </p:txBody>
      </p:sp>
    </p:spTree>
    <p:extLst>
      <p:ext uri="{BB962C8B-B14F-4D97-AF65-F5344CB8AC3E}">
        <p14:creationId xmlns:p14="http://schemas.microsoft.com/office/powerpoint/2010/main" val="191528754"/>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1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2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2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2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69.jpg"/><Relationship Id="rId4" Type="http://schemas.openxmlformats.org/officeDocument/2006/relationships/image" Target="../media/image68.jpg"/></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1F4A-5953-5C38-F28E-AD9F8B0276F3}"/>
              </a:ext>
            </a:extLst>
          </p:cNvPr>
          <p:cNvSpPr>
            <a:spLocks noGrp="1"/>
          </p:cNvSpPr>
          <p:nvPr>
            <p:ph type="ctrTitle"/>
          </p:nvPr>
        </p:nvSpPr>
        <p:spPr/>
        <p:txBody>
          <a:bodyPr/>
          <a:lstStyle/>
          <a:p>
            <a:r>
              <a:rPr lang="fa-IR" i="1" dirty="0"/>
              <a:t>1</a:t>
            </a:r>
            <a:endParaRPr lang="en-US" i="1" dirty="0"/>
          </a:p>
        </p:txBody>
      </p:sp>
      <p:sp>
        <p:nvSpPr>
          <p:cNvPr id="3" name="Subtitle 2">
            <a:extLst>
              <a:ext uri="{FF2B5EF4-FFF2-40B4-BE49-F238E27FC236}">
                <a16:creationId xmlns:a16="http://schemas.microsoft.com/office/drawing/2014/main" id="{4E2B2ED6-6369-9669-4DD5-0CE4BD056FC2}"/>
              </a:ext>
            </a:extLst>
          </p:cNvPr>
          <p:cNvSpPr>
            <a:spLocks noGrp="1"/>
          </p:cNvSpPr>
          <p:nvPr>
            <p:ph type="subTitle" idx="1"/>
          </p:nvPr>
        </p:nvSpPr>
        <p:spPr/>
        <p:txBody>
          <a:bodyPr/>
          <a:lstStyle/>
          <a:p>
            <a:endParaRPr lang="en-US"/>
          </a:p>
        </p:txBody>
      </p:sp>
      <p:pic>
        <p:nvPicPr>
          <p:cNvPr id="13" name="Picture 12">
            <a:extLst>
              <a:ext uri="{FF2B5EF4-FFF2-40B4-BE49-F238E27FC236}">
                <a16:creationId xmlns:a16="http://schemas.microsoft.com/office/drawing/2014/main" id="{9FB3F096-D32B-5172-2AED-FFE0F0BF82E3}"/>
              </a:ext>
            </a:extLst>
          </p:cNvPr>
          <p:cNvPicPr>
            <a:picLocks noChangeAspect="1"/>
          </p:cNvPicPr>
          <p:nvPr/>
        </p:nvPicPr>
        <p:blipFill>
          <a:blip r:embed="rId2"/>
          <a:stretch>
            <a:fillRect/>
          </a:stretch>
        </p:blipFill>
        <p:spPr>
          <a:xfrm>
            <a:off x="11289714" y="5827687"/>
            <a:ext cx="902286" cy="1030313"/>
          </a:xfrm>
          <a:prstGeom prst="rect">
            <a:avLst/>
          </a:prstGeom>
        </p:spPr>
      </p:pic>
      <p:pic>
        <p:nvPicPr>
          <p:cNvPr id="14" name="Picture 13">
            <a:extLst>
              <a:ext uri="{FF2B5EF4-FFF2-40B4-BE49-F238E27FC236}">
                <a16:creationId xmlns:a16="http://schemas.microsoft.com/office/drawing/2014/main" id="{7DFB6ED7-2899-172E-0B26-92B13B595B7D}"/>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EC2ED13-E031-0FF8-2469-333EC663E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57" y="1122363"/>
            <a:ext cx="11263086" cy="5595810"/>
          </a:xfrm>
          <a:prstGeom prst="rect">
            <a:avLst/>
          </a:prstGeom>
        </p:spPr>
      </p:pic>
      <p:sp>
        <p:nvSpPr>
          <p:cNvPr id="16" name="Rectangle 15">
            <a:extLst>
              <a:ext uri="{FF2B5EF4-FFF2-40B4-BE49-F238E27FC236}">
                <a16:creationId xmlns:a16="http://schemas.microsoft.com/office/drawing/2014/main" id="{96BC9D66-3F5B-252C-E504-2828636B7F7D}"/>
              </a:ext>
            </a:extLst>
          </p:cNvPr>
          <p:cNvSpPr/>
          <p:nvPr/>
        </p:nvSpPr>
        <p:spPr>
          <a:xfrm>
            <a:off x="2924628" y="128686"/>
            <a:ext cx="6342743" cy="8920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rtl="1"/>
            <a:r>
              <a:rPr lang="fa-IR" sz="6000" b="1" dirty="0">
                <a:solidFill>
                  <a:srgbClr val="FF0000"/>
                </a:solidFill>
                <a:effectLst>
                  <a:outerShdw blurRad="38100" dist="38100" dir="2700000" algn="tl">
                    <a:srgbClr val="000000">
                      <a:alpha val="43137"/>
                    </a:srgbClr>
                  </a:outerShdw>
                </a:effectLst>
                <a:latin typeface="IRZar" panose="02000506000000020002" pitchFamily="2" charset="-78"/>
                <a:cs typeface="IRZar" panose="02000506000000020002" pitchFamily="2" charset="-78"/>
              </a:rPr>
              <a:t>سبک شعر فارسی </a:t>
            </a:r>
            <a:endParaRPr lang="en-US" sz="6000" b="1" dirty="0">
              <a:solidFill>
                <a:srgbClr val="FF0000"/>
              </a:solidFill>
              <a:effectLst>
                <a:outerShdw blurRad="38100" dist="38100" dir="2700000" algn="tl">
                  <a:srgbClr val="000000">
                    <a:alpha val="43137"/>
                  </a:srgbClr>
                </a:outerShdw>
              </a:effectLst>
              <a:latin typeface="IRZar" panose="02000506000000020002" pitchFamily="2" charset="-78"/>
              <a:cs typeface="IRZar" panose="02000506000000020002" pitchFamily="2" charset="-78"/>
            </a:endParaRPr>
          </a:p>
        </p:txBody>
      </p:sp>
      <p:sp>
        <p:nvSpPr>
          <p:cNvPr id="18" name="Oval 17">
            <a:extLst>
              <a:ext uri="{FF2B5EF4-FFF2-40B4-BE49-F238E27FC236}">
                <a16:creationId xmlns:a16="http://schemas.microsoft.com/office/drawing/2014/main" id="{CE1CBC97-CE65-68D6-A5D0-6F7239104AA5}"/>
              </a:ext>
            </a:extLst>
          </p:cNvPr>
          <p:cNvSpPr/>
          <p:nvPr/>
        </p:nvSpPr>
        <p:spPr>
          <a:xfrm>
            <a:off x="4628271" y="1397836"/>
            <a:ext cx="3008140" cy="148765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2800" b="1" dirty="0">
                <a:solidFill>
                  <a:srgbClr val="00B050"/>
                </a:solidFill>
                <a:latin typeface="IRHoma" panose="02000503000000020002" pitchFamily="2" charset="-78"/>
                <a:cs typeface="IRHoma" panose="02000503000000020002" pitchFamily="2" charset="-78"/>
              </a:rPr>
              <a:t>کوشان رادمهر</a:t>
            </a:r>
          </a:p>
          <a:p>
            <a:pPr algn="ctr" rtl="1"/>
            <a:r>
              <a:rPr lang="fa-IR" sz="2800" b="1" dirty="0">
                <a:solidFill>
                  <a:srgbClr val="00B050"/>
                </a:solidFill>
                <a:latin typeface="IRHoma" panose="02000503000000020002" pitchFamily="2" charset="-78"/>
                <a:cs typeface="IRHoma" panose="02000503000000020002" pitchFamily="2" charset="-78"/>
              </a:rPr>
              <a:t>دی ۱۴۰۱</a:t>
            </a:r>
          </a:p>
        </p:txBody>
      </p:sp>
    </p:spTree>
    <p:extLst>
      <p:ext uri="{BB962C8B-B14F-4D97-AF65-F5344CB8AC3E}">
        <p14:creationId xmlns:p14="http://schemas.microsoft.com/office/powerpoint/2010/main" val="182152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8D9479-75AC-FD3F-8599-A1FFB63D44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pic>
        <p:nvPicPr>
          <p:cNvPr id="7" name="Picture 6">
            <a:extLst>
              <a:ext uri="{FF2B5EF4-FFF2-40B4-BE49-F238E27FC236}">
                <a16:creationId xmlns:a16="http://schemas.microsoft.com/office/drawing/2014/main" id="{EA8B0894-6FD8-1143-F701-292EEA560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435" y="0"/>
            <a:ext cx="4123574" cy="6858000"/>
          </a:xfrm>
          <a:prstGeom prst="rect">
            <a:avLst/>
          </a:prstGeom>
        </p:spPr>
      </p:pic>
      <p:pic>
        <p:nvPicPr>
          <p:cNvPr id="9" name="Picture 8">
            <a:extLst>
              <a:ext uri="{FF2B5EF4-FFF2-40B4-BE49-F238E27FC236}">
                <a16:creationId xmlns:a16="http://schemas.microsoft.com/office/drawing/2014/main" id="{F28AE2F8-6F54-1437-E406-BD413162C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443" y="0"/>
            <a:ext cx="5037240" cy="6858000"/>
          </a:xfrm>
          <a:prstGeom prst="rect">
            <a:avLst/>
          </a:prstGeom>
        </p:spPr>
      </p:pic>
      <p:sp>
        <p:nvSpPr>
          <p:cNvPr id="4" name="Rectangle: Rounded Corners 3">
            <a:extLst>
              <a:ext uri="{FF2B5EF4-FFF2-40B4-BE49-F238E27FC236}">
                <a16:creationId xmlns:a16="http://schemas.microsoft.com/office/drawing/2014/main" id="{8EB5E99B-1D52-C87D-69A2-B111780D0B8A}"/>
              </a:ext>
            </a:extLst>
          </p:cNvPr>
          <p:cNvSpPr/>
          <p:nvPr/>
        </p:nvSpPr>
        <p:spPr>
          <a:xfrm>
            <a:off x="2897308" y="1709225"/>
            <a:ext cx="6386733" cy="3123028"/>
          </a:xfrm>
          <a:prstGeom prst="round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1"/>
            <a:r>
              <a:rPr lang="fa-IR"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سبک عراقی</a:t>
            </a:r>
          </a:p>
          <a:p>
            <a:pPr algn="ctr" rtl="1"/>
            <a:r>
              <a:rPr lang="fa-IR"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a:t>
            </a:r>
          </a:p>
          <a:p>
            <a:pPr algn="ctr" rtl="1"/>
            <a:r>
              <a:rPr lang="fa-IR"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سبک حد واسط</a:t>
            </a:r>
            <a:endParaRPr lang="en-US"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endParaRPr>
          </a:p>
        </p:txBody>
      </p:sp>
    </p:spTree>
    <p:extLst>
      <p:ext uri="{BB962C8B-B14F-4D97-AF65-F5344CB8AC3E}">
        <p14:creationId xmlns:p14="http://schemas.microsoft.com/office/powerpoint/2010/main" val="11220346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E1F8-0B4F-A368-D90D-305272E7E606}"/>
              </a:ext>
            </a:extLst>
          </p:cNvPr>
          <p:cNvSpPr>
            <a:spLocks noGrp="1"/>
          </p:cNvSpPr>
          <p:nvPr>
            <p:ph type="title"/>
          </p:nvPr>
        </p:nvSpPr>
        <p:spPr>
          <a:xfrm>
            <a:off x="3390312" y="0"/>
            <a:ext cx="8801687" cy="1050388"/>
          </a:xfrm>
        </p:spPr>
        <p:txBody>
          <a:bodyPr/>
          <a:lstStyle/>
          <a:p>
            <a:r>
              <a:rPr lang="fa-IR" sz="3600" b="1" i="0"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ویژگی‌های </a:t>
            </a:r>
            <a:r>
              <a:rPr lang="fa-IR" sz="4400" b="1" i="0"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سبک</a:t>
            </a:r>
            <a:r>
              <a:rPr lang="fa-IR" sz="3600" b="1" i="0"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عراقی</a:t>
            </a:r>
            <a:endParaRPr lang="en-US" dirty="0"/>
          </a:p>
        </p:txBody>
      </p:sp>
      <p:sp>
        <p:nvSpPr>
          <p:cNvPr id="3" name="Content Placeholder 2">
            <a:extLst>
              <a:ext uri="{FF2B5EF4-FFF2-40B4-BE49-F238E27FC236}">
                <a16:creationId xmlns:a16="http://schemas.microsoft.com/office/drawing/2014/main" id="{5F92FE48-173E-CE38-1C99-3352D5EB5605}"/>
              </a:ext>
            </a:extLst>
          </p:cNvPr>
          <p:cNvSpPr>
            <a:spLocks noGrp="1"/>
          </p:cNvSpPr>
          <p:nvPr>
            <p:ph idx="1"/>
          </p:nvPr>
        </p:nvSpPr>
        <p:spPr>
          <a:xfrm>
            <a:off x="3390313" y="1050388"/>
            <a:ext cx="8801687" cy="5807612"/>
          </a:xfrm>
        </p:spPr>
        <p:txBody>
          <a:bodyPr>
            <a:normAutofit fontScale="92500"/>
          </a:bodyPr>
          <a:lstStyle/>
          <a:p>
            <a:pPr algn="r" rtl="1">
              <a:buFont typeface="Arial" panose="020B0604020202020204" pitchFamily="34" charset="0"/>
              <a:buChar char="•"/>
            </a:pPr>
            <a:r>
              <a:rPr lang="fa-IR" sz="24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در سبک عراقی به‌دلیل جابه‌جایی مراکز قدرت و گسترش علوم در حوزه‌های آموزش علمی و فرهنگی شهرهای مختلف ایران، واژه‌های علمی و حکمی و فلسفی و دینی و نجوم</a:t>
            </a:r>
            <a:r>
              <a:rPr lang="fa-IR" sz="2400" strike="noStrike"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a:t>
            </a:r>
            <a:r>
              <a:rPr lang="fa-IR" sz="24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در آثار شاعران وارد ‌است.</a:t>
            </a:r>
          </a:p>
          <a:p>
            <a:pPr algn="r" rtl="1">
              <a:buFont typeface="Arial" panose="020B0604020202020204" pitchFamily="34" charset="0"/>
              <a:buChar char="•"/>
            </a:pPr>
            <a:r>
              <a:rPr lang="fa-IR" sz="24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در این سبک، قصیده بیشتر جای خود را به غزل، و سادگی و روانی و استحکام جای خود را به لطافت و کثرت تشبیهات و کنایات زیبا داد و واژه‌های عربی نیز فزونی گرفت. در ضمن مضامین اخلاقی و پند و اندرز جای مدایح مبالغه‌آمیز را گرفت.</a:t>
            </a:r>
          </a:p>
          <a:p>
            <a:pPr algn="r" rtl="1">
              <a:buFont typeface="Arial" panose="020B0604020202020204" pitchFamily="34" charset="0"/>
              <a:buChar char="•"/>
            </a:pPr>
            <a:r>
              <a:rPr lang="fa-IR" sz="24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معانی شعری در این شیوهٔ تازه گذشته از مدح که با بزرگ‌نمایی‌ها و فروتنی فراوان نسبت به  ممدوح همراه‌است. هجو و هزل نیز هست که بیش از دورهٔ قبل رواج می‌یابد.</a:t>
            </a:r>
          </a:p>
          <a:p>
            <a:pPr algn="r" rtl="1">
              <a:buFont typeface="Arial" panose="020B0604020202020204" pitchFamily="34" charset="0"/>
              <a:buChar char="•"/>
            </a:pPr>
            <a:r>
              <a:rPr lang="fa-IR" sz="24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عشق و عرفان و اخلاق از درونمایه‌های رایج در این سبک است.</a:t>
            </a:r>
          </a:p>
          <a:p>
            <a:pPr algn="r" rtl="1">
              <a:buFont typeface="Arial" panose="020B0604020202020204" pitchFamily="34" charset="0"/>
              <a:buChar char="•"/>
            </a:pPr>
            <a:r>
              <a:rPr lang="fa-IR" sz="24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توجّه به زیبایی کلمه و سادگی و خوش‌آهنگی در غزل تأثیر می‌گذارد. در سبک عراقی، قالب مثنوی و غزل اهمیّت بیشتری پیدا می‌کند و تا دوره‌های بعد ادامه می‌یابد. </a:t>
            </a:r>
            <a:endParaRPr lang="en-US" sz="24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endParaRPr>
          </a:p>
        </p:txBody>
      </p:sp>
      <p:pic>
        <p:nvPicPr>
          <p:cNvPr id="5" name="Picture 4">
            <a:extLst>
              <a:ext uri="{FF2B5EF4-FFF2-40B4-BE49-F238E27FC236}">
                <a16:creationId xmlns:a16="http://schemas.microsoft.com/office/drawing/2014/main" id="{096154C3-7F65-7F4B-8268-C84C06B68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4" y="538089"/>
            <a:ext cx="3114089" cy="3775798"/>
          </a:xfrm>
          <a:prstGeom prst="rect">
            <a:avLst/>
          </a:prstGeom>
        </p:spPr>
      </p:pic>
      <p:pic>
        <p:nvPicPr>
          <p:cNvPr id="7" name="Picture 6">
            <a:extLst>
              <a:ext uri="{FF2B5EF4-FFF2-40B4-BE49-F238E27FC236}">
                <a16:creationId xmlns:a16="http://schemas.microsoft.com/office/drawing/2014/main" id="{D61C0DC3-3435-4AD1-EC13-48FEB3C53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 y="4582419"/>
            <a:ext cx="3072178" cy="1737492"/>
          </a:xfrm>
          <a:prstGeom prst="rect">
            <a:avLst/>
          </a:prstGeom>
        </p:spPr>
      </p:pic>
    </p:spTree>
    <p:extLst>
      <p:ext uri="{BB962C8B-B14F-4D97-AF65-F5344CB8AC3E}">
        <p14:creationId xmlns:p14="http://schemas.microsoft.com/office/powerpoint/2010/main" val="822422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2B221-16C8-9276-522C-6C0E370C1F29}"/>
              </a:ext>
            </a:extLst>
          </p:cNvPr>
          <p:cNvSpPr>
            <a:spLocks noGrp="1"/>
          </p:cNvSpPr>
          <p:nvPr>
            <p:ph type="title"/>
          </p:nvPr>
        </p:nvSpPr>
        <p:spPr>
          <a:xfrm>
            <a:off x="0" y="0"/>
            <a:ext cx="12191999" cy="6858000"/>
          </a:xfrm>
        </p:spPr>
        <p:txBody>
          <a:bodyPr>
            <a:normAutofit/>
          </a:bodyPr>
          <a:lstStyle/>
          <a:p>
            <a:r>
              <a:rPr lang="fa-IR" sz="8000" dirty="0">
                <a:latin typeface="IRMaryam" panose="02000503000000020002" pitchFamily="2" charset="-78"/>
                <a:cs typeface="IRMaryam" panose="02000503000000020002" pitchFamily="2" charset="-78"/>
              </a:rPr>
              <a:t>مشاهیر سبک عراقی و</a:t>
            </a:r>
            <a:br>
              <a:rPr lang="fa-IR" sz="8000" dirty="0">
                <a:latin typeface="IRMaryam" panose="02000503000000020002" pitchFamily="2" charset="-78"/>
                <a:cs typeface="IRMaryam" panose="02000503000000020002" pitchFamily="2" charset="-78"/>
              </a:rPr>
            </a:br>
            <a:r>
              <a:rPr lang="fa-IR" sz="8000" dirty="0">
                <a:latin typeface="IRMaryam" panose="02000503000000020002" pitchFamily="2" charset="-78"/>
                <a:cs typeface="IRMaryam" panose="02000503000000020002" pitchFamily="2" charset="-78"/>
              </a:rPr>
              <a:t>برخی از آثارشان</a:t>
            </a:r>
            <a:endParaRPr lang="en-US" sz="7200" dirty="0"/>
          </a:p>
        </p:txBody>
      </p:sp>
    </p:spTree>
    <p:extLst>
      <p:ext uri="{BB962C8B-B14F-4D97-AF65-F5344CB8AC3E}">
        <p14:creationId xmlns:p14="http://schemas.microsoft.com/office/powerpoint/2010/main" val="417793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B3BB3-A8C2-96E6-B420-7EC6F040EF33}"/>
              </a:ext>
            </a:extLst>
          </p:cNvPr>
          <p:cNvSpPr>
            <a:spLocks noGrp="1"/>
          </p:cNvSpPr>
          <p:nvPr>
            <p:ph type="title"/>
          </p:nvPr>
        </p:nvSpPr>
        <p:spPr>
          <a:xfrm>
            <a:off x="8139715" y="5718911"/>
            <a:ext cx="3936826" cy="1051018"/>
          </a:xfrm>
        </p:spPr>
        <p:txBody>
          <a:bodyPr/>
          <a:lstStyle/>
          <a:p>
            <a:pPr rtl="1"/>
            <a:r>
              <a:rPr lang="fa-IR" sz="4000" dirty="0">
                <a:latin typeface="IRHoma" panose="02000503000000020002" pitchFamily="2" charset="-78"/>
                <a:cs typeface="IRHoma" panose="02000503000000020002" pitchFamily="2" charset="-78"/>
              </a:rPr>
              <a:t>مولانا </a:t>
            </a:r>
            <a:r>
              <a:rPr lang="fa-IR" sz="2000" dirty="0">
                <a:latin typeface="IRHoma" panose="02000503000000020002" pitchFamily="2" charset="-78"/>
                <a:cs typeface="IRHoma" panose="02000503000000020002" pitchFamily="2" charset="-78"/>
              </a:rPr>
              <a:t>جلال الدین محمد بلخی</a:t>
            </a:r>
            <a:endParaRPr lang="en-US" dirty="0">
              <a:latin typeface="IRHoma" panose="02000503000000020002" pitchFamily="2" charset="-78"/>
              <a:cs typeface="IRHoma" panose="02000503000000020002" pitchFamily="2" charset="-78"/>
            </a:endParaRPr>
          </a:p>
        </p:txBody>
      </p:sp>
      <p:pic>
        <p:nvPicPr>
          <p:cNvPr id="5" name="Content Placeholder 4">
            <a:extLst>
              <a:ext uri="{FF2B5EF4-FFF2-40B4-BE49-F238E27FC236}">
                <a16:creationId xmlns:a16="http://schemas.microsoft.com/office/drawing/2014/main" id="{13C8EB4A-F0C4-4216-C3A2-66A586328C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39715" y="364827"/>
            <a:ext cx="3936826" cy="5354084"/>
          </a:xfrm>
        </p:spPr>
      </p:pic>
      <p:pic>
        <p:nvPicPr>
          <p:cNvPr id="6" name="Picture 5">
            <a:extLst>
              <a:ext uri="{FF2B5EF4-FFF2-40B4-BE49-F238E27FC236}">
                <a16:creationId xmlns:a16="http://schemas.microsoft.com/office/drawing/2014/main" id="{75633FBA-9A5D-0B72-AA72-9452AA0ECE38}"/>
              </a:ext>
            </a:extLst>
          </p:cNvPr>
          <p:cNvPicPr>
            <a:picLocks noChangeAspect="1"/>
          </p:cNvPicPr>
          <p:nvPr/>
        </p:nvPicPr>
        <p:blipFill>
          <a:blip r:embed="rId3"/>
          <a:stretch>
            <a:fillRect/>
          </a:stretch>
        </p:blipFill>
        <p:spPr>
          <a:xfrm>
            <a:off x="7197035" y="3285203"/>
            <a:ext cx="788833" cy="287594"/>
          </a:xfrm>
          <a:prstGeom prst="rect">
            <a:avLst/>
          </a:prstGeom>
        </p:spPr>
      </p:pic>
      <p:pic>
        <p:nvPicPr>
          <p:cNvPr id="10" name="Picture 9">
            <a:extLst>
              <a:ext uri="{FF2B5EF4-FFF2-40B4-BE49-F238E27FC236}">
                <a16:creationId xmlns:a16="http://schemas.microsoft.com/office/drawing/2014/main" id="{7415E5E5-7D3E-73F8-55F5-67A735F6F3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59" y="364827"/>
            <a:ext cx="3428313" cy="4799638"/>
          </a:xfrm>
          <a:prstGeom prst="rect">
            <a:avLst/>
          </a:prstGeom>
        </p:spPr>
      </p:pic>
      <p:pic>
        <p:nvPicPr>
          <p:cNvPr id="12" name="Picture 11">
            <a:extLst>
              <a:ext uri="{FF2B5EF4-FFF2-40B4-BE49-F238E27FC236}">
                <a16:creationId xmlns:a16="http://schemas.microsoft.com/office/drawing/2014/main" id="{B71AAAE1-B828-763B-80BA-25E94D3CCD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619" y="364827"/>
            <a:ext cx="3345569" cy="4799638"/>
          </a:xfrm>
          <a:prstGeom prst="rect">
            <a:avLst/>
          </a:prstGeom>
        </p:spPr>
      </p:pic>
      <p:sp>
        <p:nvSpPr>
          <p:cNvPr id="16" name="TextBox 15">
            <a:extLst>
              <a:ext uri="{FF2B5EF4-FFF2-40B4-BE49-F238E27FC236}">
                <a16:creationId xmlns:a16="http://schemas.microsoft.com/office/drawing/2014/main" id="{61C9AE23-ACCF-DA08-D818-067D7E5D108B}"/>
              </a:ext>
            </a:extLst>
          </p:cNvPr>
          <p:cNvSpPr txBox="1"/>
          <p:nvPr/>
        </p:nvSpPr>
        <p:spPr>
          <a:xfrm>
            <a:off x="115459" y="5536534"/>
            <a:ext cx="3428313"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غزلیات شمس</a:t>
            </a:r>
            <a:endParaRPr lang="en-US" sz="4000" dirty="0">
              <a:latin typeface="IRHoma" panose="02000503000000020002" pitchFamily="2" charset="-78"/>
              <a:cs typeface="IRHoma" panose="02000503000000020002" pitchFamily="2" charset="-78"/>
            </a:endParaRPr>
          </a:p>
        </p:txBody>
      </p:sp>
      <p:sp>
        <p:nvSpPr>
          <p:cNvPr id="17" name="TextBox 16">
            <a:extLst>
              <a:ext uri="{FF2B5EF4-FFF2-40B4-BE49-F238E27FC236}">
                <a16:creationId xmlns:a16="http://schemas.microsoft.com/office/drawing/2014/main" id="{3616F69E-0CBB-1C25-E9FD-8C3CB92B2AF0}"/>
              </a:ext>
            </a:extLst>
          </p:cNvPr>
          <p:cNvSpPr txBox="1"/>
          <p:nvPr/>
        </p:nvSpPr>
        <p:spPr>
          <a:xfrm>
            <a:off x="3543772" y="5536534"/>
            <a:ext cx="3428313"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مثنوی معنوی</a:t>
            </a:r>
            <a:endParaRPr lang="en-US" sz="4000" dirty="0">
              <a:latin typeface="IRHoma" panose="02000503000000020002" pitchFamily="2" charset="-78"/>
              <a:cs typeface="IRHoma" panose="02000503000000020002" pitchFamily="2" charset="-78"/>
            </a:endParaRPr>
          </a:p>
        </p:txBody>
      </p:sp>
    </p:spTree>
    <p:extLst>
      <p:ext uri="{BB962C8B-B14F-4D97-AF65-F5344CB8AC3E}">
        <p14:creationId xmlns:p14="http://schemas.microsoft.com/office/powerpoint/2010/main" val="121295701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A845-F557-8570-1EB1-DFD039993DE7}"/>
              </a:ext>
            </a:extLst>
          </p:cNvPr>
          <p:cNvSpPr>
            <a:spLocks noGrp="1"/>
          </p:cNvSpPr>
          <p:nvPr>
            <p:ph type="title"/>
          </p:nvPr>
        </p:nvSpPr>
        <p:spPr>
          <a:xfrm>
            <a:off x="8014115" y="5442155"/>
            <a:ext cx="3946827" cy="962527"/>
          </a:xfrm>
        </p:spPr>
        <p:txBody>
          <a:bodyPr/>
          <a:lstStyle/>
          <a:p>
            <a:pPr rtl="1"/>
            <a:r>
              <a:rPr lang="fa-IR" sz="4000" dirty="0">
                <a:latin typeface="IRHoma" panose="02000503000000020002" pitchFamily="2" charset="-78"/>
                <a:cs typeface="IRHoma" panose="02000503000000020002" pitchFamily="2" charset="-78"/>
              </a:rPr>
              <a:t>سعدی</a:t>
            </a:r>
            <a:endParaRPr lang="en-US" dirty="0">
              <a:latin typeface="IRHoma" panose="02000503000000020002" pitchFamily="2" charset="-78"/>
              <a:cs typeface="IRHoma" panose="02000503000000020002" pitchFamily="2" charset="-78"/>
            </a:endParaRPr>
          </a:p>
        </p:txBody>
      </p:sp>
      <p:pic>
        <p:nvPicPr>
          <p:cNvPr id="5" name="Content Placeholder 4">
            <a:extLst>
              <a:ext uri="{FF2B5EF4-FFF2-40B4-BE49-F238E27FC236}">
                <a16:creationId xmlns:a16="http://schemas.microsoft.com/office/drawing/2014/main" id="{A6580714-5DCD-3CE8-FBF7-4CE78E6144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4115" y="220199"/>
            <a:ext cx="3946827" cy="5221956"/>
          </a:xfrm>
        </p:spPr>
      </p:pic>
      <p:pic>
        <p:nvPicPr>
          <p:cNvPr id="7" name="Picture 6">
            <a:extLst>
              <a:ext uri="{FF2B5EF4-FFF2-40B4-BE49-F238E27FC236}">
                <a16:creationId xmlns:a16="http://schemas.microsoft.com/office/drawing/2014/main" id="{36CC5E4A-6C6A-ED78-4112-3A473F467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813" y="1195845"/>
            <a:ext cx="2682462" cy="4246310"/>
          </a:xfrm>
          <a:prstGeom prst="rect">
            <a:avLst/>
          </a:prstGeom>
        </p:spPr>
      </p:pic>
      <p:pic>
        <p:nvPicPr>
          <p:cNvPr id="9" name="Picture 8">
            <a:extLst>
              <a:ext uri="{FF2B5EF4-FFF2-40B4-BE49-F238E27FC236}">
                <a16:creationId xmlns:a16="http://schemas.microsoft.com/office/drawing/2014/main" id="{D77EBFB8-C3D5-8F42-AAF4-2E025F7F8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9864" y="1195845"/>
            <a:ext cx="2339559" cy="4246310"/>
          </a:xfrm>
          <a:prstGeom prst="rect">
            <a:avLst/>
          </a:prstGeom>
        </p:spPr>
      </p:pic>
      <p:pic>
        <p:nvPicPr>
          <p:cNvPr id="11" name="Picture 10">
            <a:extLst>
              <a:ext uri="{FF2B5EF4-FFF2-40B4-BE49-F238E27FC236}">
                <a16:creationId xmlns:a16="http://schemas.microsoft.com/office/drawing/2014/main" id="{FF46EFB0-9B60-4B1C-60CC-35DA6AC74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77" y="1188471"/>
            <a:ext cx="2579147" cy="4246310"/>
          </a:xfrm>
          <a:prstGeom prst="rect">
            <a:avLst/>
          </a:prstGeom>
        </p:spPr>
      </p:pic>
      <p:sp>
        <p:nvSpPr>
          <p:cNvPr id="14" name="Arrow: Right 13">
            <a:extLst>
              <a:ext uri="{FF2B5EF4-FFF2-40B4-BE49-F238E27FC236}">
                <a16:creationId xmlns:a16="http://schemas.microsoft.com/office/drawing/2014/main" id="{9341FF3F-728C-30DC-59F5-4BF5EC5C669D}"/>
              </a:ext>
            </a:extLst>
          </p:cNvPr>
          <p:cNvSpPr/>
          <p:nvPr/>
        </p:nvSpPr>
        <p:spPr>
          <a:xfrm rot="8294553">
            <a:off x="7115879" y="545063"/>
            <a:ext cx="778688" cy="28022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0404AEF-2BD7-015C-3A8A-8F075C7673DB}"/>
              </a:ext>
            </a:extLst>
          </p:cNvPr>
          <p:cNvSpPr txBox="1"/>
          <p:nvPr/>
        </p:nvSpPr>
        <p:spPr>
          <a:xfrm>
            <a:off x="101077" y="5544126"/>
            <a:ext cx="2579147"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گلستان</a:t>
            </a:r>
            <a:endParaRPr lang="en-US" sz="4000" dirty="0">
              <a:latin typeface="IRHoma" panose="02000503000000020002" pitchFamily="2" charset="-78"/>
              <a:cs typeface="IRHoma" panose="02000503000000020002" pitchFamily="2" charset="-78"/>
            </a:endParaRPr>
          </a:p>
        </p:txBody>
      </p:sp>
      <p:sp>
        <p:nvSpPr>
          <p:cNvPr id="16" name="TextBox 15">
            <a:extLst>
              <a:ext uri="{FF2B5EF4-FFF2-40B4-BE49-F238E27FC236}">
                <a16:creationId xmlns:a16="http://schemas.microsoft.com/office/drawing/2014/main" id="{7DE72F14-11D9-094B-B345-DED11C4FB6FC}"/>
              </a:ext>
            </a:extLst>
          </p:cNvPr>
          <p:cNvSpPr txBox="1"/>
          <p:nvPr/>
        </p:nvSpPr>
        <p:spPr>
          <a:xfrm>
            <a:off x="2752506" y="5544126"/>
            <a:ext cx="2677358"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بوستان</a:t>
            </a:r>
            <a:endParaRPr lang="en-US" sz="4000" dirty="0">
              <a:latin typeface="IRHoma" panose="02000503000000020002" pitchFamily="2" charset="-78"/>
              <a:cs typeface="IRHoma" panose="02000503000000020002" pitchFamily="2" charset="-78"/>
            </a:endParaRPr>
          </a:p>
        </p:txBody>
      </p:sp>
      <p:sp>
        <p:nvSpPr>
          <p:cNvPr id="17" name="TextBox 16">
            <a:extLst>
              <a:ext uri="{FF2B5EF4-FFF2-40B4-BE49-F238E27FC236}">
                <a16:creationId xmlns:a16="http://schemas.microsoft.com/office/drawing/2014/main" id="{44409213-FFE5-901D-9261-D7A325D3413B}"/>
              </a:ext>
            </a:extLst>
          </p:cNvPr>
          <p:cNvSpPr txBox="1"/>
          <p:nvPr/>
        </p:nvSpPr>
        <p:spPr>
          <a:xfrm>
            <a:off x="5429864" y="5589014"/>
            <a:ext cx="2339559"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غزلیات</a:t>
            </a:r>
            <a:endParaRPr lang="en-US" sz="4000" dirty="0">
              <a:latin typeface="IRHoma" panose="02000503000000020002" pitchFamily="2" charset="-78"/>
              <a:cs typeface="IRHoma" panose="02000503000000020002" pitchFamily="2" charset="-78"/>
            </a:endParaRPr>
          </a:p>
        </p:txBody>
      </p:sp>
    </p:spTree>
    <p:extLst>
      <p:ext uri="{BB962C8B-B14F-4D97-AF65-F5344CB8AC3E}">
        <p14:creationId xmlns:p14="http://schemas.microsoft.com/office/powerpoint/2010/main" val="169737043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F9AF1-5280-9ECF-DDF6-7D439F9D345C}"/>
              </a:ext>
            </a:extLst>
          </p:cNvPr>
          <p:cNvSpPr>
            <a:spLocks noGrp="1"/>
          </p:cNvSpPr>
          <p:nvPr>
            <p:ph type="title"/>
          </p:nvPr>
        </p:nvSpPr>
        <p:spPr>
          <a:xfrm>
            <a:off x="6619933" y="5530645"/>
            <a:ext cx="5282016" cy="1169005"/>
          </a:xfrm>
        </p:spPr>
        <p:txBody>
          <a:bodyPr>
            <a:normAutofit/>
          </a:bodyPr>
          <a:lstStyle/>
          <a:p>
            <a:pPr rtl="1"/>
            <a:r>
              <a:rPr lang="fa-IR" sz="4800" dirty="0">
                <a:latin typeface="IRHoma" panose="02000503000000020002" pitchFamily="2" charset="-78"/>
                <a:ea typeface="+mn-ea"/>
                <a:cs typeface="IRHoma" panose="02000503000000020002" pitchFamily="2" charset="-78"/>
              </a:rPr>
              <a:t>حافظ</a:t>
            </a:r>
            <a:endParaRPr lang="en-US" sz="4800" dirty="0">
              <a:latin typeface="IRHoma" panose="02000503000000020002" pitchFamily="2" charset="-78"/>
              <a:ea typeface="+mn-ea"/>
              <a:cs typeface="IRHoma" panose="02000503000000020002" pitchFamily="2" charset="-78"/>
            </a:endParaRPr>
          </a:p>
        </p:txBody>
      </p:sp>
      <p:pic>
        <p:nvPicPr>
          <p:cNvPr id="5" name="Picture 4">
            <a:extLst>
              <a:ext uri="{FF2B5EF4-FFF2-40B4-BE49-F238E27FC236}">
                <a16:creationId xmlns:a16="http://schemas.microsoft.com/office/drawing/2014/main" id="{D058E9E4-F19E-5495-9418-904BB009A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933" y="486697"/>
            <a:ext cx="5282016" cy="4859305"/>
          </a:xfrm>
          <a:prstGeom prst="rect">
            <a:avLst/>
          </a:prstGeom>
        </p:spPr>
      </p:pic>
      <p:sp>
        <p:nvSpPr>
          <p:cNvPr id="10" name="TextBox 9">
            <a:extLst>
              <a:ext uri="{FF2B5EF4-FFF2-40B4-BE49-F238E27FC236}">
                <a16:creationId xmlns:a16="http://schemas.microsoft.com/office/drawing/2014/main" id="{C864E468-FF78-6A77-69DC-A94D7451BCEF}"/>
              </a:ext>
            </a:extLst>
          </p:cNvPr>
          <p:cNvSpPr txBox="1"/>
          <p:nvPr/>
        </p:nvSpPr>
        <p:spPr>
          <a:xfrm>
            <a:off x="290051" y="5663417"/>
            <a:ext cx="4023487"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دیوان غزلیات</a:t>
            </a:r>
            <a:endParaRPr lang="en-US" sz="4000" dirty="0">
              <a:latin typeface="IRHoma" panose="02000503000000020002" pitchFamily="2" charset="-78"/>
              <a:cs typeface="IRHoma" panose="02000503000000020002" pitchFamily="2" charset="-78"/>
            </a:endParaRPr>
          </a:p>
        </p:txBody>
      </p:sp>
      <p:sp>
        <p:nvSpPr>
          <p:cNvPr id="11" name="Arrow: Right 10">
            <a:extLst>
              <a:ext uri="{FF2B5EF4-FFF2-40B4-BE49-F238E27FC236}">
                <a16:creationId xmlns:a16="http://schemas.microsoft.com/office/drawing/2014/main" id="{A426C94C-B851-4E06-A8A9-636565BC94FF}"/>
              </a:ext>
            </a:extLst>
          </p:cNvPr>
          <p:cNvSpPr/>
          <p:nvPr/>
        </p:nvSpPr>
        <p:spPr>
          <a:xfrm rot="10800000">
            <a:off x="4837471" y="2802194"/>
            <a:ext cx="1258529" cy="62680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1CB88CC-0DF5-734E-7EC7-B2DECAC99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51" y="486697"/>
            <a:ext cx="4023487" cy="4859305"/>
          </a:xfrm>
          <a:prstGeom prst="rect">
            <a:avLst/>
          </a:prstGeom>
        </p:spPr>
      </p:pic>
    </p:spTree>
    <p:extLst>
      <p:ext uri="{BB962C8B-B14F-4D97-AF65-F5344CB8AC3E}">
        <p14:creationId xmlns:p14="http://schemas.microsoft.com/office/powerpoint/2010/main" val="36038430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2BD79-5027-44F3-FF50-5A66F55C458F}"/>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A72BD68D-AF1C-1EDA-599D-3723C0412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Content Placeholder 6">
            <a:extLst>
              <a:ext uri="{FF2B5EF4-FFF2-40B4-BE49-F238E27FC236}">
                <a16:creationId xmlns:a16="http://schemas.microsoft.com/office/drawing/2014/main" id="{3756F752-ADBC-9538-176F-6E1ADF89FE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2746" y="191478"/>
            <a:ext cx="4934014" cy="6485206"/>
          </a:xfrm>
        </p:spPr>
      </p:pic>
      <p:pic>
        <p:nvPicPr>
          <p:cNvPr id="9" name="Picture 8">
            <a:extLst>
              <a:ext uri="{FF2B5EF4-FFF2-40B4-BE49-F238E27FC236}">
                <a16:creationId xmlns:a16="http://schemas.microsoft.com/office/drawing/2014/main" id="{3D025476-9CAC-51DD-9E0B-54D42127E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391" y="186397"/>
            <a:ext cx="4519163" cy="6490287"/>
          </a:xfrm>
          <a:prstGeom prst="rect">
            <a:avLst/>
          </a:prstGeom>
        </p:spPr>
      </p:pic>
      <p:sp>
        <p:nvSpPr>
          <p:cNvPr id="5" name="Rectangle: Rounded Corners 4">
            <a:extLst>
              <a:ext uri="{FF2B5EF4-FFF2-40B4-BE49-F238E27FC236}">
                <a16:creationId xmlns:a16="http://schemas.microsoft.com/office/drawing/2014/main" id="{016A7A5C-9940-975F-69B9-1C6E2639339D}"/>
              </a:ext>
            </a:extLst>
          </p:cNvPr>
          <p:cNvSpPr/>
          <p:nvPr/>
        </p:nvSpPr>
        <p:spPr>
          <a:xfrm>
            <a:off x="2897308" y="1709225"/>
            <a:ext cx="6386733" cy="3123028"/>
          </a:xfrm>
          <a:prstGeom prst="round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1"/>
            <a:r>
              <a:rPr lang="fa-IR"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سبک هندی</a:t>
            </a:r>
          </a:p>
          <a:p>
            <a:pPr algn="ctr" rtl="1"/>
            <a:r>
              <a:rPr lang="fa-IR"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a:t>
            </a:r>
          </a:p>
          <a:p>
            <a:pPr algn="ctr" rtl="1"/>
            <a:r>
              <a:rPr lang="fa-IR"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سبک حد واسط</a:t>
            </a:r>
            <a:endParaRPr lang="en-US"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endParaRPr>
          </a:p>
        </p:txBody>
      </p:sp>
    </p:spTree>
    <p:extLst>
      <p:ext uri="{BB962C8B-B14F-4D97-AF65-F5344CB8AC3E}">
        <p14:creationId xmlns:p14="http://schemas.microsoft.com/office/powerpoint/2010/main" val="30518774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9DC-294D-BFB4-E76B-2F8F5C82D222}"/>
              </a:ext>
            </a:extLst>
          </p:cNvPr>
          <p:cNvSpPr>
            <a:spLocks noGrp="1"/>
          </p:cNvSpPr>
          <p:nvPr>
            <p:ph type="title"/>
          </p:nvPr>
        </p:nvSpPr>
        <p:spPr>
          <a:xfrm>
            <a:off x="3672349" y="0"/>
            <a:ext cx="8519652" cy="1326321"/>
          </a:xfrm>
        </p:spPr>
        <p:txBody>
          <a:bodyPr>
            <a:normAutofit/>
          </a:bodyPr>
          <a:lstStyle/>
          <a:p>
            <a:r>
              <a:rPr lang="fa-IR" sz="4400" b="1" i="0"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ویژگی‌های سبک </a:t>
            </a:r>
            <a:r>
              <a:rPr lang="fa-IR" sz="4400"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هندی</a:t>
            </a:r>
            <a:endParaRPr lang="en-US" sz="4000" dirty="0"/>
          </a:p>
        </p:txBody>
      </p:sp>
      <p:sp>
        <p:nvSpPr>
          <p:cNvPr id="3" name="Content Placeholder 2">
            <a:extLst>
              <a:ext uri="{FF2B5EF4-FFF2-40B4-BE49-F238E27FC236}">
                <a16:creationId xmlns:a16="http://schemas.microsoft.com/office/drawing/2014/main" id="{24D2795A-06AB-B730-22A4-D95D6FFB11BF}"/>
              </a:ext>
            </a:extLst>
          </p:cNvPr>
          <p:cNvSpPr>
            <a:spLocks noGrp="1"/>
          </p:cNvSpPr>
          <p:nvPr>
            <p:ph idx="1"/>
          </p:nvPr>
        </p:nvSpPr>
        <p:spPr>
          <a:xfrm>
            <a:off x="3672348" y="1326320"/>
            <a:ext cx="8519651" cy="5531679"/>
          </a:xfrm>
        </p:spPr>
        <p:txBody>
          <a:bodyPr>
            <a:normAutofit/>
          </a:bodyPr>
          <a:lstStyle/>
          <a:p>
            <a:pPr algn="r" rtl="1"/>
            <a:r>
              <a:rPr lang="fa-IR" sz="2800" dirty="0">
                <a:latin typeface="IRKoodak" panose="02000506000000020002" pitchFamily="2" charset="-78"/>
                <a:cs typeface="IRKoodak" panose="02000506000000020002" pitchFamily="2" charset="-78"/>
              </a:rPr>
              <a:t>خیال‌پردازی به افراط.</a:t>
            </a:r>
          </a:p>
          <a:p>
            <a:pPr algn="r" rtl="1"/>
            <a:r>
              <a:rPr lang="fa-IR" sz="2800" dirty="0">
                <a:latin typeface="IRKoodak" panose="02000506000000020002" pitchFamily="2" charset="-78"/>
                <a:cs typeface="IRKoodak" panose="02000506000000020002" pitchFamily="2" charset="-78"/>
              </a:rPr>
              <a:t>فراوانی تمثیل و ارسال المثل که شاعران سبک هندی برای توجیه ادعاهای عجیب و غریب خود از تمثیل و اسلوب معادله استفاده می‌کنند.</a:t>
            </a:r>
          </a:p>
          <a:p>
            <a:pPr algn="r" rtl="1"/>
            <a:r>
              <a:rPr lang="fa-IR" sz="2800" dirty="0">
                <a:latin typeface="IRKoodak" panose="02000506000000020002" pitchFamily="2" charset="-78"/>
                <a:cs typeface="IRKoodak" panose="02000506000000020002" pitchFamily="2" charset="-78"/>
              </a:rPr>
              <a:t>به کار بردن لغات محاوره و الفاظ بازاری در شعر.</a:t>
            </a:r>
          </a:p>
          <a:p>
            <a:pPr algn="r" rtl="1"/>
            <a:r>
              <a:rPr lang="fa-IR" sz="2800" dirty="0">
                <a:latin typeface="IRKoodak" panose="02000506000000020002" pitchFamily="2" charset="-78"/>
                <a:cs typeface="IRKoodak" panose="02000506000000020002" pitchFamily="2" charset="-78"/>
              </a:rPr>
              <a:t>بیان احوال شخصی و عواطف و احساسات مربوط به زن و فرزند و خویشاوندان.</a:t>
            </a:r>
          </a:p>
          <a:p>
            <a:pPr algn="r" rtl="1"/>
            <a:r>
              <a:rPr lang="fa-IR" sz="2800" dirty="0">
                <a:latin typeface="IRKoodak" panose="02000506000000020002" pitchFamily="2" charset="-78"/>
                <a:cs typeface="IRKoodak" panose="02000506000000020002" pitchFamily="2" charset="-78"/>
              </a:rPr>
              <a:t>تزاحم تصویری یا ایماژهای مرکب و تودرتو.</a:t>
            </a:r>
            <a:endParaRPr lang="en-US" sz="2800" dirty="0">
              <a:latin typeface="IRKoodak" panose="02000506000000020002" pitchFamily="2" charset="-78"/>
              <a:cs typeface="IRKoodak" panose="02000506000000020002" pitchFamily="2" charset="-78"/>
            </a:endParaRPr>
          </a:p>
        </p:txBody>
      </p:sp>
      <p:pic>
        <p:nvPicPr>
          <p:cNvPr id="5" name="Picture 4">
            <a:extLst>
              <a:ext uri="{FF2B5EF4-FFF2-40B4-BE49-F238E27FC236}">
                <a16:creationId xmlns:a16="http://schemas.microsoft.com/office/drawing/2014/main" id="{2DC3D0F3-C87C-1627-E9C3-73E0BE765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9" y="4810716"/>
            <a:ext cx="3577099" cy="1940382"/>
          </a:xfrm>
          <a:prstGeom prst="rect">
            <a:avLst/>
          </a:prstGeom>
        </p:spPr>
      </p:pic>
      <p:pic>
        <p:nvPicPr>
          <p:cNvPr id="7" name="Picture 6">
            <a:extLst>
              <a:ext uri="{FF2B5EF4-FFF2-40B4-BE49-F238E27FC236}">
                <a16:creationId xmlns:a16="http://schemas.microsoft.com/office/drawing/2014/main" id="{A83F956F-C360-E96D-3314-16C5BEAA3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2164916"/>
            <a:ext cx="3577098" cy="2521854"/>
          </a:xfrm>
          <a:prstGeom prst="rect">
            <a:avLst/>
          </a:prstGeom>
        </p:spPr>
      </p:pic>
      <p:pic>
        <p:nvPicPr>
          <p:cNvPr id="9" name="Picture 8">
            <a:extLst>
              <a:ext uri="{FF2B5EF4-FFF2-40B4-BE49-F238E27FC236}">
                <a16:creationId xmlns:a16="http://schemas.microsoft.com/office/drawing/2014/main" id="{923372AE-5384-E590-895E-47EE5269A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 y="106902"/>
            <a:ext cx="3577098" cy="1934068"/>
          </a:xfrm>
          <a:prstGeom prst="rect">
            <a:avLst/>
          </a:prstGeom>
        </p:spPr>
      </p:pic>
    </p:spTree>
    <p:extLst>
      <p:ext uri="{BB962C8B-B14F-4D97-AF65-F5344CB8AC3E}">
        <p14:creationId xmlns:p14="http://schemas.microsoft.com/office/powerpoint/2010/main" val="531064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3.33333E-6 2.22222E-6 L 3.33333E-6 -0.07222 " pathEditMode="relative" rAng="0" ptsTypes="AA">
                                      <p:cBhvr>
                                        <p:cTn id="6" dur="250" accel="50000" decel="50000" autoRev="1" fill="hold">
                                          <p:stCondLst>
                                            <p:cond delay="0"/>
                                          </p:stCondLst>
                                        </p:cTn>
                                        <p:tgtEl>
                                          <p:spTgt spid="2"/>
                                        </p:tgtEl>
                                        <p:attrNameLst>
                                          <p:attrName>ppt_x</p:attrName>
                                          <p:attrName>ppt_y</p:attrName>
                                        </p:attrNameLst>
                                      </p:cBhvr>
                                      <p:rCtr x="0" y="-3611"/>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9C17-5A7E-8D70-0E47-55497E61EFC2}"/>
              </a:ext>
            </a:extLst>
          </p:cNvPr>
          <p:cNvSpPr>
            <a:spLocks noGrp="1"/>
          </p:cNvSpPr>
          <p:nvPr>
            <p:ph type="title"/>
          </p:nvPr>
        </p:nvSpPr>
        <p:spPr>
          <a:xfrm>
            <a:off x="0" y="0"/>
            <a:ext cx="12191999" cy="6858000"/>
          </a:xfrm>
        </p:spPr>
        <p:txBody>
          <a:bodyPr>
            <a:normAutofit/>
          </a:bodyPr>
          <a:lstStyle/>
          <a:p>
            <a:r>
              <a:rPr lang="fa-IR" sz="8000" dirty="0">
                <a:latin typeface="IRMaryam" panose="02000503000000020002" pitchFamily="2" charset="-78"/>
                <a:cs typeface="IRMaryam" panose="02000503000000020002" pitchFamily="2" charset="-78"/>
              </a:rPr>
              <a:t>مشاهیر سبک هندی و</a:t>
            </a:r>
            <a:br>
              <a:rPr lang="fa-IR" sz="8000" dirty="0">
                <a:latin typeface="IRMaryam" panose="02000503000000020002" pitchFamily="2" charset="-78"/>
                <a:cs typeface="IRMaryam" panose="02000503000000020002" pitchFamily="2" charset="-78"/>
              </a:rPr>
            </a:br>
            <a:r>
              <a:rPr lang="fa-IR" sz="8000" dirty="0">
                <a:latin typeface="IRMaryam" panose="02000503000000020002" pitchFamily="2" charset="-78"/>
                <a:cs typeface="IRMaryam" panose="02000503000000020002" pitchFamily="2" charset="-78"/>
              </a:rPr>
              <a:t>برخی از آثارشان</a:t>
            </a:r>
            <a:endParaRPr lang="en-US" sz="7200" dirty="0"/>
          </a:p>
        </p:txBody>
      </p:sp>
    </p:spTree>
    <p:extLst>
      <p:ext uri="{BB962C8B-B14F-4D97-AF65-F5344CB8AC3E}">
        <p14:creationId xmlns:p14="http://schemas.microsoft.com/office/powerpoint/2010/main" val="4217534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E2DD-58F8-A9D9-78A2-AC7C2CF0B2B6}"/>
              </a:ext>
            </a:extLst>
          </p:cNvPr>
          <p:cNvSpPr>
            <a:spLocks noGrp="1"/>
          </p:cNvSpPr>
          <p:nvPr>
            <p:ph type="title"/>
          </p:nvPr>
        </p:nvSpPr>
        <p:spPr>
          <a:xfrm>
            <a:off x="7991023" y="5832987"/>
            <a:ext cx="4086225" cy="1326321"/>
          </a:xfrm>
        </p:spPr>
        <p:txBody>
          <a:bodyPr/>
          <a:lstStyle/>
          <a:p>
            <a:r>
              <a:rPr lang="fa-IR" sz="4000" dirty="0">
                <a:latin typeface="IRHoma" panose="02000503000000020002" pitchFamily="2" charset="-78"/>
                <a:cs typeface="IRHoma" panose="02000503000000020002" pitchFamily="2" charset="-78"/>
              </a:rPr>
              <a:t>صائب تبریزی</a:t>
            </a:r>
            <a:endParaRPr lang="en-US" sz="4000" dirty="0">
              <a:latin typeface="IRHoma" panose="02000503000000020002" pitchFamily="2" charset="-78"/>
              <a:cs typeface="IRHoma" panose="02000503000000020002" pitchFamily="2" charset="-78"/>
            </a:endParaRPr>
          </a:p>
        </p:txBody>
      </p:sp>
      <p:pic>
        <p:nvPicPr>
          <p:cNvPr id="5" name="Picture 4">
            <a:extLst>
              <a:ext uri="{FF2B5EF4-FFF2-40B4-BE49-F238E27FC236}">
                <a16:creationId xmlns:a16="http://schemas.microsoft.com/office/drawing/2014/main" id="{C05956B1-DAEF-EB16-5D45-E7D885F53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1023" y="117987"/>
            <a:ext cx="4086225" cy="5715000"/>
          </a:xfrm>
          <a:prstGeom prst="rect">
            <a:avLst/>
          </a:prstGeom>
        </p:spPr>
      </p:pic>
      <p:pic>
        <p:nvPicPr>
          <p:cNvPr id="7" name="Picture 6">
            <a:extLst>
              <a:ext uri="{FF2B5EF4-FFF2-40B4-BE49-F238E27FC236}">
                <a16:creationId xmlns:a16="http://schemas.microsoft.com/office/drawing/2014/main" id="{F8122D36-7372-3383-2199-8A9FD3888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2" y="130211"/>
            <a:ext cx="7350245" cy="5702776"/>
          </a:xfrm>
          <a:prstGeom prst="rect">
            <a:avLst/>
          </a:prstGeom>
        </p:spPr>
      </p:pic>
      <p:sp>
        <p:nvSpPr>
          <p:cNvPr id="8" name="Arrow: Right 7">
            <a:extLst>
              <a:ext uri="{FF2B5EF4-FFF2-40B4-BE49-F238E27FC236}">
                <a16:creationId xmlns:a16="http://schemas.microsoft.com/office/drawing/2014/main" id="{74E4383E-9B73-307D-51AE-F835B95E1CCE}"/>
              </a:ext>
            </a:extLst>
          </p:cNvPr>
          <p:cNvSpPr/>
          <p:nvPr/>
        </p:nvSpPr>
        <p:spPr>
          <a:xfrm rot="10800000">
            <a:off x="7464997" y="2842752"/>
            <a:ext cx="526026" cy="2691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B7886C-9AF5-CDEA-59F3-27B27317EEFA}"/>
              </a:ext>
            </a:extLst>
          </p:cNvPr>
          <p:cNvSpPr txBox="1"/>
          <p:nvPr/>
        </p:nvSpPr>
        <p:spPr>
          <a:xfrm>
            <a:off x="0" y="6019903"/>
            <a:ext cx="7464997"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دیوان اشعار</a:t>
            </a:r>
            <a:endParaRPr lang="en-US" sz="4000" dirty="0">
              <a:latin typeface="IRHoma" panose="02000503000000020002" pitchFamily="2" charset="-78"/>
              <a:cs typeface="IRHoma" panose="02000503000000020002" pitchFamily="2" charset="-78"/>
            </a:endParaRPr>
          </a:p>
        </p:txBody>
      </p:sp>
    </p:spTree>
    <p:extLst>
      <p:ext uri="{BB962C8B-B14F-4D97-AF65-F5344CB8AC3E}">
        <p14:creationId xmlns:p14="http://schemas.microsoft.com/office/powerpoint/2010/main" val="11733674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32C0-5E12-BB32-089E-D3F1C1DF94BB}"/>
              </a:ext>
            </a:extLst>
          </p:cNvPr>
          <p:cNvSpPr>
            <a:spLocks noGrp="1"/>
          </p:cNvSpPr>
          <p:nvPr>
            <p:ph type="title"/>
          </p:nvPr>
        </p:nvSpPr>
        <p:spPr>
          <a:xfrm>
            <a:off x="492369" y="140673"/>
            <a:ext cx="9175385" cy="3288319"/>
          </a:xfrm>
        </p:spPr>
        <p:txBody>
          <a:bodyPr>
            <a:noAutofit/>
          </a:bodyPr>
          <a:lstStyle/>
          <a:p>
            <a:pPr rtl="1"/>
            <a:r>
              <a:rPr lang="fa-IR" sz="3200" b="0" dirty="0">
                <a:solidFill>
                  <a:schemeClr val="accent4">
                    <a:lumMod val="60000"/>
                    <a:lumOff val="40000"/>
                  </a:schemeClr>
                </a:solidFill>
                <a:latin typeface="IRKoodak" panose="02000506000000020002" pitchFamily="2" charset="-78"/>
                <a:cs typeface="IRKoodak" panose="02000506000000020002" pitchFamily="2" charset="-78"/>
              </a:rPr>
              <a:t>سبک</a:t>
            </a:r>
            <a:r>
              <a:rPr lang="fa-IR" sz="3200" b="0" dirty="0">
                <a:latin typeface="IRKoodak" panose="02000506000000020002" pitchFamily="2" charset="-78"/>
                <a:cs typeface="IRKoodak" panose="02000506000000020002" pitchFamily="2" charset="-78"/>
              </a:rPr>
              <a:t> در لغت به معنای طرز و شیوه و روش و طور و قاعده است.</a:t>
            </a:r>
            <a:br>
              <a:rPr lang="fa-IR" sz="3200" b="0" dirty="0">
                <a:latin typeface="IRKoodak" panose="02000506000000020002" pitchFamily="2" charset="-78"/>
                <a:cs typeface="IRKoodak" panose="02000506000000020002" pitchFamily="2" charset="-78"/>
              </a:rPr>
            </a:br>
            <a:r>
              <a:rPr lang="fa-IR" sz="3200" b="0" dirty="0">
                <a:latin typeface="IRKoodak" panose="02000506000000020002" pitchFamily="2" charset="-78"/>
                <a:cs typeface="IRKoodak" panose="02000506000000020002" pitchFamily="2" charset="-78"/>
              </a:rPr>
              <a:t> ادبای قرن اخیر سبک را مجازاً بمعنی «طرز خاصی از نظم یا نثر» استعمال کرده اند و تقریباً آن را در برابر «استایل » اروپائیان نهاده اند.</a:t>
            </a:r>
            <a:endParaRPr lang="en-US" sz="3200" b="0" dirty="0">
              <a:latin typeface="IRKoodak" panose="02000506000000020002" pitchFamily="2" charset="-78"/>
              <a:cs typeface="IRKoodak" panose="02000506000000020002" pitchFamily="2" charset="-78"/>
            </a:endParaRPr>
          </a:p>
        </p:txBody>
      </p:sp>
      <p:sp>
        <p:nvSpPr>
          <p:cNvPr id="3" name="Content Placeholder 2">
            <a:extLst>
              <a:ext uri="{FF2B5EF4-FFF2-40B4-BE49-F238E27FC236}">
                <a16:creationId xmlns:a16="http://schemas.microsoft.com/office/drawing/2014/main" id="{CB8F815D-7451-5B0D-C731-BD0D568D4448}"/>
              </a:ext>
            </a:extLst>
          </p:cNvPr>
          <p:cNvSpPr>
            <a:spLocks noGrp="1"/>
          </p:cNvSpPr>
          <p:nvPr>
            <p:ph idx="1"/>
          </p:nvPr>
        </p:nvSpPr>
        <p:spPr>
          <a:xfrm>
            <a:off x="70274" y="3428999"/>
            <a:ext cx="9597481" cy="3333537"/>
          </a:xfrm>
        </p:spPr>
        <p:txBody>
          <a:bodyPr>
            <a:normAutofit/>
          </a:bodyPr>
          <a:lstStyle/>
          <a:p>
            <a:pPr marL="0" indent="0" algn="ctr" rtl="1">
              <a:buNone/>
            </a:pPr>
            <a:r>
              <a:rPr lang="fa-IR" sz="3200" dirty="0">
                <a:solidFill>
                  <a:schemeClr val="accent4">
                    <a:lumMod val="60000"/>
                    <a:lumOff val="40000"/>
                  </a:schemeClr>
                </a:solidFill>
                <a:latin typeface="IRKoodak" panose="02000506000000020002" pitchFamily="2" charset="-78"/>
                <a:cs typeface="IRKoodak" panose="02000506000000020002" pitchFamily="2" charset="-78"/>
              </a:rPr>
              <a:t>سبک</a:t>
            </a:r>
            <a:r>
              <a:rPr lang="fa-IR" sz="3200" dirty="0">
                <a:latin typeface="IRKoodak" panose="02000506000000020002" pitchFamily="2" charset="-78"/>
                <a:cs typeface="IRKoodak" panose="02000506000000020002" pitchFamily="2" charset="-78"/>
              </a:rPr>
              <a:t> اثر ادبی وجهه ٔ خاص خود را از لحاظ صورت و معنی القاء میکند، و آن نیز بنوبه ٔ خویش وابسته بطرز تفکر گوینده یا نویسنده درباره «حقیقت» میباشد. بنابراین سبک بمعنی عام خود عبارتست از تحقیق ادبی یک نوع ادراک در جهان که خصایص اصلی محول خویش (اثرمنظوم یا منثور) را مشخص می سازد.</a:t>
            </a:r>
            <a:endParaRPr lang="en-US" sz="3200" dirty="0">
              <a:latin typeface="IRKoodak" panose="02000506000000020002" pitchFamily="2" charset="-78"/>
              <a:cs typeface="IRKoodak" panose="02000506000000020002" pitchFamily="2" charset="-78"/>
            </a:endParaRPr>
          </a:p>
        </p:txBody>
      </p:sp>
      <p:pic>
        <p:nvPicPr>
          <p:cNvPr id="4" name="Picture 3">
            <a:extLst>
              <a:ext uri="{FF2B5EF4-FFF2-40B4-BE49-F238E27FC236}">
                <a16:creationId xmlns:a16="http://schemas.microsoft.com/office/drawing/2014/main" id="{ACF50E10-5697-98E5-75C9-06ECC06956BF}"/>
              </a:ext>
            </a:extLst>
          </p:cNvPr>
          <p:cNvPicPr>
            <a:picLocks noChangeAspect="1"/>
          </p:cNvPicPr>
          <p:nvPr/>
        </p:nvPicPr>
        <p:blipFill>
          <a:blip r:embed="rId2"/>
          <a:stretch>
            <a:fillRect/>
          </a:stretch>
        </p:blipFill>
        <p:spPr>
          <a:xfrm>
            <a:off x="9667755" y="140677"/>
            <a:ext cx="2453970" cy="3288320"/>
          </a:xfrm>
          <a:prstGeom prst="rect">
            <a:avLst/>
          </a:prstGeom>
        </p:spPr>
      </p:pic>
      <p:pic>
        <p:nvPicPr>
          <p:cNvPr id="5" name="Picture 4">
            <a:extLst>
              <a:ext uri="{FF2B5EF4-FFF2-40B4-BE49-F238E27FC236}">
                <a16:creationId xmlns:a16="http://schemas.microsoft.com/office/drawing/2014/main" id="{324F8FCE-9C3F-BF7E-4894-FA7639B8BC6F}"/>
              </a:ext>
            </a:extLst>
          </p:cNvPr>
          <p:cNvPicPr>
            <a:picLocks noChangeAspect="1"/>
          </p:cNvPicPr>
          <p:nvPr/>
        </p:nvPicPr>
        <p:blipFill>
          <a:blip r:embed="rId3"/>
          <a:stretch>
            <a:fillRect/>
          </a:stretch>
        </p:blipFill>
        <p:spPr>
          <a:xfrm>
            <a:off x="9667756" y="3429000"/>
            <a:ext cx="2453970" cy="3333537"/>
          </a:xfrm>
          <a:prstGeom prst="rect">
            <a:avLst/>
          </a:prstGeom>
        </p:spPr>
      </p:pic>
      <p:sp>
        <p:nvSpPr>
          <p:cNvPr id="6" name="Rectangle 5">
            <a:extLst>
              <a:ext uri="{FF2B5EF4-FFF2-40B4-BE49-F238E27FC236}">
                <a16:creationId xmlns:a16="http://schemas.microsoft.com/office/drawing/2014/main" id="{5746128F-FF01-10E2-DB72-34E7295A234E}"/>
              </a:ext>
            </a:extLst>
          </p:cNvPr>
          <p:cNvSpPr/>
          <p:nvPr/>
        </p:nvSpPr>
        <p:spPr>
          <a:xfrm>
            <a:off x="9667754" y="3038622"/>
            <a:ext cx="2453970" cy="3903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2400" dirty="0">
                <a:latin typeface="IRKoodak" panose="02000506000000020002" pitchFamily="2" charset="-78"/>
                <a:cs typeface="IRKoodak" panose="02000506000000020002" pitchFamily="2" charset="-78"/>
              </a:rPr>
              <a:t>علامه دهخدا</a:t>
            </a:r>
            <a:endParaRPr lang="en-US" sz="2400" dirty="0">
              <a:latin typeface="IRKoodak" panose="02000506000000020002" pitchFamily="2" charset="-78"/>
              <a:cs typeface="IRKoodak" panose="02000506000000020002" pitchFamily="2" charset="-78"/>
            </a:endParaRPr>
          </a:p>
        </p:txBody>
      </p:sp>
      <p:sp>
        <p:nvSpPr>
          <p:cNvPr id="7" name="Rectangle 6">
            <a:extLst>
              <a:ext uri="{FF2B5EF4-FFF2-40B4-BE49-F238E27FC236}">
                <a16:creationId xmlns:a16="http://schemas.microsoft.com/office/drawing/2014/main" id="{D07491B2-9820-470D-215A-C346DAEA5F25}"/>
              </a:ext>
            </a:extLst>
          </p:cNvPr>
          <p:cNvSpPr/>
          <p:nvPr/>
        </p:nvSpPr>
        <p:spPr>
          <a:xfrm>
            <a:off x="9667754" y="6372167"/>
            <a:ext cx="2453970" cy="3903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2400" dirty="0">
                <a:latin typeface="IRKoodak" panose="02000506000000020002" pitchFamily="2" charset="-78"/>
                <a:cs typeface="IRKoodak" panose="02000506000000020002" pitchFamily="2" charset="-78"/>
              </a:rPr>
              <a:t>محمد تقی بهار</a:t>
            </a:r>
            <a:endParaRPr lang="en-US" sz="2400" dirty="0">
              <a:latin typeface="IRKoodak" panose="02000506000000020002" pitchFamily="2" charset="-78"/>
              <a:cs typeface="IRKoodak" panose="02000506000000020002" pitchFamily="2" charset="-78"/>
            </a:endParaRPr>
          </a:p>
        </p:txBody>
      </p:sp>
    </p:spTree>
    <p:extLst>
      <p:ext uri="{BB962C8B-B14F-4D97-AF65-F5344CB8AC3E}">
        <p14:creationId xmlns:p14="http://schemas.microsoft.com/office/powerpoint/2010/main" val="206073950"/>
      </p:ext>
    </p:extLst>
  </p:cSld>
  <p:clrMapOvr>
    <a:masterClrMapping/>
  </p:clrMapOvr>
  <mc:AlternateContent xmlns:mc="http://schemas.openxmlformats.org/markup-compatibility/2006">
    <mc:Choice xmlns:p14="http://schemas.microsoft.com/office/powerpoint/2010/main" Requires="p14">
      <p:transition spd="slow" p14:dur="30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4B17-304C-7430-1B76-FCCB0544AB73}"/>
              </a:ext>
            </a:extLst>
          </p:cNvPr>
          <p:cNvSpPr>
            <a:spLocks noGrp="1"/>
          </p:cNvSpPr>
          <p:nvPr>
            <p:ph type="title"/>
          </p:nvPr>
        </p:nvSpPr>
        <p:spPr>
          <a:xfrm>
            <a:off x="6288958" y="5475304"/>
            <a:ext cx="5657235" cy="869121"/>
          </a:xfrm>
        </p:spPr>
        <p:txBody>
          <a:bodyPr/>
          <a:lstStyle/>
          <a:p>
            <a:r>
              <a:rPr lang="fa-IR" sz="4000" dirty="0">
                <a:latin typeface="IRHoma" panose="02000503000000020002" pitchFamily="2" charset="-78"/>
                <a:cs typeface="IRHoma" panose="02000503000000020002" pitchFamily="2" charset="-78"/>
              </a:rPr>
              <a:t>بیدل دهلوی</a:t>
            </a:r>
            <a:endParaRPr lang="en-US" sz="4000" dirty="0">
              <a:latin typeface="IRHoma" panose="02000503000000020002" pitchFamily="2" charset="-78"/>
              <a:cs typeface="IRHoma" panose="02000503000000020002" pitchFamily="2" charset="-78"/>
            </a:endParaRPr>
          </a:p>
        </p:txBody>
      </p:sp>
      <p:pic>
        <p:nvPicPr>
          <p:cNvPr id="5" name="Content Placeholder 4">
            <a:extLst>
              <a:ext uri="{FF2B5EF4-FFF2-40B4-BE49-F238E27FC236}">
                <a16:creationId xmlns:a16="http://schemas.microsoft.com/office/drawing/2014/main" id="{DCC866FD-00A1-15A5-3495-0A39F5B49B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8959" y="1657350"/>
            <a:ext cx="5657235" cy="3543300"/>
          </a:xfrm>
        </p:spPr>
      </p:pic>
      <p:pic>
        <p:nvPicPr>
          <p:cNvPr id="7" name="Picture 6">
            <a:extLst>
              <a:ext uri="{FF2B5EF4-FFF2-40B4-BE49-F238E27FC236}">
                <a16:creationId xmlns:a16="http://schemas.microsoft.com/office/drawing/2014/main" id="{D0007519-7237-1F3B-203A-16E628D6C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108" y="1658333"/>
            <a:ext cx="2491430" cy="3542317"/>
          </a:xfrm>
          <a:prstGeom prst="rect">
            <a:avLst/>
          </a:prstGeom>
        </p:spPr>
      </p:pic>
      <p:sp>
        <p:nvSpPr>
          <p:cNvPr id="8" name="TextBox 7">
            <a:extLst>
              <a:ext uri="{FF2B5EF4-FFF2-40B4-BE49-F238E27FC236}">
                <a16:creationId xmlns:a16="http://schemas.microsoft.com/office/drawing/2014/main" id="{04686B60-9D01-E093-E7D8-18F9E74C810A}"/>
              </a:ext>
            </a:extLst>
          </p:cNvPr>
          <p:cNvSpPr txBox="1"/>
          <p:nvPr/>
        </p:nvSpPr>
        <p:spPr>
          <a:xfrm>
            <a:off x="1822107" y="5586700"/>
            <a:ext cx="2491431" cy="646331"/>
          </a:xfrm>
          <a:prstGeom prst="rect">
            <a:avLst/>
          </a:prstGeom>
          <a:noFill/>
        </p:spPr>
        <p:txBody>
          <a:bodyPr wrap="square" rtlCol="0">
            <a:spAutoFit/>
          </a:bodyPr>
          <a:lstStyle/>
          <a:p>
            <a:pPr algn="ctr" rtl="1"/>
            <a:r>
              <a:rPr lang="fa-IR" sz="3600" dirty="0">
                <a:latin typeface="IRHoma" panose="02000503000000020002" pitchFamily="2" charset="-78"/>
                <a:cs typeface="IRHoma" panose="02000503000000020002" pitchFamily="2" charset="-78"/>
              </a:rPr>
              <a:t>دیوان اشعار</a:t>
            </a:r>
            <a:endParaRPr lang="en-US" sz="3600" dirty="0">
              <a:latin typeface="IRHoma" panose="02000503000000020002" pitchFamily="2" charset="-78"/>
              <a:cs typeface="IRHoma" panose="02000503000000020002" pitchFamily="2" charset="-78"/>
            </a:endParaRPr>
          </a:p>
        </p:txBody>
      </p:sp>
      <p:sp>
        <p:nvSpPr>
          <p:cNvPr id="9" name="Arrow: Right 8">
            <a:extLst>
              <a:ext uri="{FF2B5EF4-FFF2-40B4-BE49-F238E27FC236}">
                <a16:creationId xmlns:a16="http://schemas.microsoft.com/office/drawing/2014/main" id="{A63D936B-1232-F0AD-FE9E-1A264AC1F110}"/>
              </a:ext>
            </a:extLst>
          </p:cNvPr>
          <p:cNvSpPr/>
          <p:nvPr/>
        </p:nvSpPr>
        <p:spPr>
          <a:xfrm rot="10800000">
            <a:off x="4660490" y="3429000"/>
            <a:ext cx="1435510" cy="52356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4757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DEC8D-E336-5060-8303-0824754E3E55}"/>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B102CBD3-2A7B-C022-0896-EE6A2A1EF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8" name="Content Placeholder 7">
            <a:extLst>
              <a:ext uri="{FF2B5EF4-FFF2-40B4-BE49-F238E27FC236}">
                <a16:creationId xmlns:a16="http://schemas.microsoft.com/office/drawing/2014/main" id="{262BB2E8-EB9D-3CA0-51BC-6744C8AC76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1009" y="129821"/>
            <a:ext cx="4352598" cy="6598355"/>
          </a:xfrm>
        </p:spPr>
      </p:pic>
      <p:pic>
        <p:nvPicPr>
          <p:cNvPr id="12" name="Picture 11">
            <a:extLst>
              <a:ext uri="{FF2B5EF4-FFF2-40B4-BE49-F238E27FC236}">
                <a16:creationId xmlns:a16="http://schemas.microsoft.com/office/drawing/2014/main" id="{4072584C-F951-E4B0-C08E-1A5115ED5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3181" y="129821"/>
            <a:ext cx="4775200" cy="6598355"/>
          </a:xfrm>
          <a:prstGeom prst="rect">
            <a:avLst/>
          </a:prstGeom>
        </p:spPr>
      </p:pic>
      <p:sp>
        <p:nvSpPr>
          <p:cNvPr id="6" name="Rectangle: Rounded Corners 5">
            <a:extLst>
              <a:ext uri="{FF2B5EF4-FFF2-40B4-BE49-F238E27FC236}">
                <a16:creationId xmlns:a16="http://schemas.microsoft.com/office/drawing/2014/main" id="{419CBD61-E75D-1B53-9D9D-D93AEDEC3B4D}"/>
              </a:ext>
            </a:extLst>
          </p:cNvPr>
          <p:cNvSpPr/>
          <p:nvPr/>
        </p:nvSpPr>
        <p:spPr>
          <a:xfrm>
            <a:off x="2897308" y="1997308"/>
            <a:ext cx="6386733" cy="3123028"/>
          </a:xfrm>
          <a:prstGeom prst="round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1"/>
            <a:r>
              <a:rPr lang="fa-IR" sz="88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سبک نو</a:t>
            </a:r>
            <a:endParaRPr lang="en-US" sz="88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endParaRPr>
          </a:p>
        </p:txBody>
      </p:sp>
    </p:spTree>
    <p:extLst>
      <p:ext uri="{BB962C8B-B14F-4D97-AF65-F5344CB8AC3E}">
        <p14:creationId xmlns:p14="http://schemas.microsoft.com/office/powerpoint/2010/main" val="31333222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6BF9-1159-DF27-5760-DAE1546F2DE9}"/>
              </a:ext>
            </a:extLst>
          </p:cNvPr>
          <p:cNvSpPr>
            <a:spLocks noGrp="1"/>
          </p:cNvSpPr>
          <p:nvPr>
            <p:ph type="title"/>
          </p:nvPr>
        </p:nvSpPr>
        <p:spPr>
          <a:xfrm>
            <a:off x="3937820" y="0"/>
            <a:ext cx="8254180" cy="1326321"/>
          </a:xfrm>
        </p:spPr>
        <p:txBody>
          <a:bodyPr/>
          <a:lstStyle/>
          <a:p>
            <a:r>
              <a:rPr lang="fa-IR" sz="3600" b="1" i="0"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ویژگی‌های سبک </a:t>
            </a:r>
            <a:r>
              <a:rPr lang="fa-IR" sz="3600"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نو</a:t>
            </a:r>
            <a:endParaRPr lang="en-US" dirty="0"/>
          </a:p>
        </p:txBody>
      </p:sp>
      <p:sp>
        <p:nvSpPr>
          <p:cNvPr id="3" name="Content Placeholder 2">
            <a:extLst>
              <a:ext uri="{FF2B5EF4-FFF2-40B4-BE49-F238E27FC236}">
                <a16:creationId xmlns:a16="http://schemas.microsoft.com/office/drawing/2014/main" id="{15E2AB14-8C37-1E8B-AB1E-37626A655A58}"/>
              </a:ext>
            </a:extLst>
          </p:cNvPr>
          <p:cNvSpPr>
            <a:spLocks noGrp="1"/>
          </p:cNvSpPr>
          <p:nvPr>
            <p:ph idx="1"/>
          </p:nvPr>
        </p:nvSpPr>
        <p:spPr>
          <a:xfrm>
            <a:off x="3937820" y="1326321"/>
            <a:ext cx="8254180" cy="5531679"/>
          </a:xfrm>
        </p:spPr>
        <p:txBody>
          <a:bodyPr>
            <a:noAutofit/>
          </a:bodyPr>
          <a:lstStyle/>
          <a:p>
            <a:pPr algn="r" rtl="1"/>
            <a:r>
              <a:rPr lang="fa-IR" dirty="0">
                <a:effectLst/>
                <a:latin typeface="IRKoodak" panose="02000506000000020002" pitchFamily="2" charset="-78"/>
                <a:cs typeface="IRKoodak" panose="02000506000000020002" pitchFamily="2" charset="-78"/>
              </a:rPr>
              <a:t>در واقع نوعی از شعر معاصر فارسی می باشد که از وزن و قالب اشعار سنتی و کهن فارسی تبعیت نمی کند.</a:t>
            </a:r>
          </a:p>
          <a:p>
            <a:pPr algn="r" rtl="1"/>
            <a:r>
              <a:rPr lang="fa-IR" dirty="0">
                <a:effectLst/>
                <a:latin typeface="IRKoodak" panose="02000506000000020002" pitchFamily="2" charset="-78"/>
                <a:cs typeface="IRKoodak" panose="02000506000000020002" pitchFamily="2" charset="-78"/>
              </a:rPr>
              <a:t>در بردارنده قالب‌ شعر نیمایی، سپید و موج نو می باشد.</a:t>
            </a:r>
          </a:p>
          <a:p>
            <a:pPr algn="r" rtl="1"/>
            <a:r>
              <a:rPr lang="fa-IR" dirty="0">
                <a:effectLst/>
                <a:latin typeface="IRKoodak" panose="02000506000000020002" pitchFamily="2" charset="-78"/>
                <a:cs typeface="IRKoodak" panose="02000506000000020002" pitchFamily="2" charset="-78"/>
              </a:rPr>
              <a:t>دراشعار نو نوعی رسالت و مسئولیت اجتماعی و سیاسی در قبال مردم و درد و رنج های آنان به چشم می‌خورد .</a:t>
            </a:r>
          </a:p>
          <a:p>
            <a:pPr algn="r" rtl="1"/>
            <a:r>
              <a:rPr lang="fa-IR" dirty="0">
                <a:effectLst/>
                <a:latin typeface="IRKoodak" panose="02000506000000020002" pitchFamily="2" charset="-78"/>
                <a:cs typeface="IRKoodak" panose="02000506000000020002" pitchFamily="2" charset="-78"/>
              </a:rPr>
              <a:t>شعر نیما شعری است متفکرانه ، عمیق و فلسفی ، توام با ژرفکاوی و روشن بینی.</a:t>
            </a:r>
          </a:p>
          <a:p>
            <a:pPr algn="r" rtl="1"/>
            <a:r>
              <a:rPr lang="fa-IR" dirty="0">
                <a:effectLst/>
                <a:latin typeface="IRKoodak" panose="02000506000000020002" pitchFamily="2" charset="-78"/>
                <a:cs typeface="IRKoodak" panose="02000506000000020002" pitchFamily="2" charset="-78"/>
              </a:rPr>
              <a:t>رویکرد روایی و داستان گونگی.</a:t>
            </a:r>
          </a:p>
          <a:p>
            <a:pPr algn="r" rtl="1"/>
            <a:r>
              <a:rPr lang="fa-IR" dirty="0">
                <a:effectLst/>
                <a:latin typeface="IRKoodak" panose="02000506000000020002" pitchFamily="2" charset="-78"/>
                <a:cs typeface="IRKoodak" panose="02000506000000020002" pitchFamily="2" charset="-78"/>
              </a:rPr>
              <a:t>تشخیص – جان بخشی – جایگاهی عمده دارد.</a:t>
            </a:r>
          </a:p>
          <a:p>
            <a:pPr algn="r" rtl="1"/>
            <a:r>
              <a:rPr lang="fa-IR" dirty="0">
                <a:effectLst/>
                <a:latin typeface="IRKoodak" panose="02000506000000020002" pitchFamily="2" charset="-78"/>
                <a:cs typeface="IRKoodak" panose="02000506000000020002" pitchFamily="2" charset="-78"/>
              </a:rPr>
              <a:t>آفرینش واژه ها و ترکیبات نو.</a:t>
            </a:r>
          </a:p>
          <a:p>
            <a:pPr algn="r" rtl="1"/>
            <a:r>
              <a:rPr lang="fa-IR" dirty="0">
                <a:effectLst/>
                <a:latin typeface="IRKoodak" panose="02000506000000020002" pitchFamily="2" charset="-78"/>
                <a:cs typeface="IRKoodak" panose="02000506000000020002" pitchFamily="2" charset="-78"/>
              </a:rPr>
              <a:t>شعر نو برای آنکه بتواند بر اندام فکر و اندیشه نو ، لباسی جالب و جاذب و نظرگیر بپوشاند، از هرگونه تمهیدات و امکاناتی استفاده می کند. لذا هنجارگریزی، یکی از این امکانات زبانی او محسوب می شود.</a:t>
            </a:r>
            <a:endParaRPr lang="en-US" dirty="0">
              <a:effectLst/>
              <a:latin typeface="IRKoodak" panose="02000506000000020002" pitchFamily="2" charset="-78"/>
              <a:cs typeface="IRKoodak" panose="02000506000000020002" pitchFamily="2" charset="-78"/>
            </a:endParaRPr>
          </a:p>
        </p:txBody>
      </p:sp>
      <p:pic>
        <p:nvPicPr>
          <p:cNvPr id="5" name="Picture 4">
            <a:extLst>
              <a:ext uri="{FF2B5EF4-FFF2-40B4-BE49-F238E27FC236}">
                <a16:creationId xmlns:a16="http://schemas.microsoft.com/office/drawing/2014/main" id="{C0D1C1B5-5DC5-AABA-35D0-165A6F805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69" y="1538824"/>
            <a:ext cx="3780351" cy="3780351"/>
          </a:xfrm>
          <a:prstGeom prst="rect">
            <a:avLst/>
          </a:prstGeom>
        </p:spPr>
      </p:pic>
    </p:spTree>
    <p:extLst>
      <p:ext uri="{BB962C8B-B14F-4D97-AF65-F5344CB8AC3E}">
        <p14:creationId xmlns:p14="http://schemas.microsoft.com/office/powerpoint/2010/main" val="41434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1.66667E-6 2.22222E-6 L 1.66667E-6 -0.07222 " pathEditMode="relative" rAng="0" ptsTypes="AA">
                                      <p:cBhvr>
                                        <p:cTn id="6" dur="250" accel="50000" decel="50000" autoRev="1" fill="hold">
                                          <p:stCondLst>
                                            <p:cond delay="0"/>
                                          </p:stCondLst>
                                        </p:cTn>
                                        <p:tgtEl>
                                          <p:spTgt spid="2"/>
                                        </p:tgtEl>
                                        <p:attrNameLst>
                                          <p:attrName>ppt_x</p:attrName>
                                          <p:attrName>ppt_y</p:attrName>
                                        </p:attrNameLst>
                                      </p:cBhvr>
                                      <p:rCtr x="0" y="-3611"/>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8346-9A0F-9354-E1DB-D8FB62527101}"/>
              </a:ext>
            </a:extLst>
          </p:cNvPr>
          <p:cNvSpPr>
            <a:spLocks noGrp="1"/>
          </p:cNvSpPr>
          <p:nvPr>
            <p:ph type="title"/>
          </p:nvPr>
        </p:nvSpPr>
        <p:spPr>
          <a:xfrm>
            <a:off x="1" y="0"/>
            <a:ext cx="12192000" cy="6858000"/>
          </a:xfrm>
        </p:spPr>
        <p:txBody>
          <a:bodyPr>
            <a:normAutofit/>
          </a:bodyPr>
          <a:lstStyle/>
          <a:p>
            <a:r>
              <a:rPr lang="fa-IR" sz="8000" dirty="0">
                <a:latin typeface="IRMaryam" panose="02000503000000020002" pitchFamily="2" charset="-78"/>
                <a:cs typeface="IRMaryam" panose="02000503000000020002" pitchFamily="2" charset="-78"/>
              </a:rPr>
              <a:t>مشاهیر سبک نو و</a:t>
            </a:r>
            <a:br>
              <a:rPr lang="fa-IR" sz="8000" dirty="0">
                <a:latin typeface="IRMaryam" panose="02000503000000020002" pitchFamily="2" charset="-78"/>
                <a:cs typeface="IRMaryam" panose="02000503000000020002" pitchFamily="2" charset="-78"/>
              </a:rPr>
            </a:br>
            <a:r>
              <a:rPr lang="fa-IR" sz="8000" dirty="0">
                <a:latin typeface="IRMaryam" panose="02000503000000020002" pitchFamily="2" charset="-78"/>
                <a:cs typeface="IRMaryam" panose="02000503000000020002" pitchFamily="2" charset="-78"/>
              </a:rPr>
              <a:t>برخی از آثارشان</a:t>
            </a:r>
            <a:endParaRPr lang="en-US" sz="7200" dirty="0"/>
          </a:p>
        </p:txBody>
      </p:sp>
    </p:spTree>
    <p:extLst>
      <p:ext uri="{BB962C8B-B14F-4D97-AF65-F5344CB8AC3E}">
        <p14:creationId xmlns:p14="http://schemas.microsoft.com/office/powerpoint/2010/main" val="1094788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FCE2-A7AB-CE42-A52B-7CDBE3DD8312}"/>
              </a:ext>
            </a:extLst>
          </p:cNvPr>
          <p:cNvSpPr>
            <a:spLocks noGrp="1"/>
          </p:cNvSpPr>
          <p:nvPr>
            <p:ph type="title"/>
          </p:nvPr>
        </p:nvSpPr>
        <p:spPr>
          <a:xfrm>
            <a:off x="8464969" y="5663381"/>
            <a:ext cx="2596321" cy="770798"/>
          </a:xfrm>
        </p:spPr>
        <p:txBody>
          <a:bodyPr>
            <a:normAutofit/>
          </a:bodyPr>
          <a:lstStyle/>
          <a:p>
            <a:r>
              <a:rPr lang="fa-IR" sz="3600" dirty="0">
                <a:latin typeface="IRHoma" panose="02000503000000020002" pitchFamily="2" charset="-78"/>
                <a:ea typeface="+mn-ea"/>
                <a:cs typeface="IRHoma" panose="02000503000000020002" pitchFamily="2" charset="-78"/>
              </a:rPr>
              <a:t>نیما یوشیج</a:t>
            </a:r>
            <a:endParaRPr lang="en-US" sz="3600" dirty="0">
              <a:latin typeface="IRHoma" panose="02000503000000020002" pitchFamily="2" charset="-78"/>
              <a:ea typeface="+mn-ea"/>
              <a:cs typeface="IRHoma" panose="02000503000000020002" pitchFamily="2" charset="-78"/>
            </a:endParaRPr>
          </a:p>
        </p:txBody>
      </p:sp>
      <p:pic>
        <p:nvPicPr>
          <p:cNvPr id="5" name="Content Placeholder 4">
            <a:extLst>
              <a:ext uri="{FF2B5EF4-FFF2-40B4-BE49-F238E27FC236}">
                <a16:creationId xmlns:a16="http://schemas.microsoft.com/office/drawing/2014/main" id="{630429B1-9F34-D71E-C157-23565CF2D3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32200" y="609600"/>
            <a:ext cx="3548523" cy="4593266"/>
          </a:xfrm>
        </p:spPr>
      </p:pic>
      <p:pic>
        <p:nvPicPr>
          <p:cNvPr id="7" name="Picture 6">
            <a:extLst>
              <a:ext uri="{FF2B5EF4-FFF2-40B4-BE49-F238E27FC236}">
                <a16:creationId xmlns:a16="http://schemas.microsoft.com/office/drawing/2014/main" id="{9D5E0AA0-959D-2028-346E-347EA374A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77" y="568614"/>
            <a:ext cx="3193088" cy="4593266"/>
          </a:xfrm>
          <a:prstGeom prst="rect">
            <a:avLst/>
          </a:prstGeom>
        </p:spPr>
      </p:pic>
      <p:pic>
        <p:nvPicPr>
          <p:cNvPr id="9" name="Picture 8">
            <a:extLst>
              <a:ext uri="{FF2B5EF4-FFF2-40B4-BE49-F238E27FC236}">
                <a16:creationId xmlns:a16="http://schemas.microsoft.com/office/drawing/2014/main" id="{E8916D10-BD8C-04C2-F1C3-3EEF6349BD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4365" y="3018755"/>
            <a:ext cx="2143125" cy="2143125"/>
          </a:xfrm>
          <a:prstGeom prst="rect">
            <a:avLst/>
          </a:prstGeom>
        </p:spPr>
      </p:pic>
      <p:pic>
        <p:nvPicPr>
          <p:cNvPr id="11" name="Picture 10">
            <a:extLst>
              <a:ext uri="{FF2B5EF4-FFF2-40B4-BE49-F238E27FC236}">
                <a16:creationId xmlns:a16="http://schemas.microsoft.com/office/drawing/2014/main" id="{13EDA5BE-F67D-791C-72D1-774F214994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7323" y="568614"/>
            <a:ext cx="2143125" cy="2143125"/>
          </a:xfrm>
          <a:prstGeom prst="rect">
            <a:avLst/>
          </a:prstGeom>
        </p:spPr>
      </p:pic>
      <p:sp>
        <p:nvSpPr>
          <p:cNvPr id="12" name="TextBox 11">
            <a:extLst>
              <a:ext uri="{FF2B5EF4-FFF2-40B4-BE49-F238E27FC236}">
                <a16:creationId xmlns:a16="http://schemas.microsoft.com/office/drawing/2014/main" id="{3AB4D4C0-1F31-CE6E-21CE-EBA1F7529E22}"/>
              </a:ext>
            </a:extLst>
          </p:cNvPr>
          <p:cNvSpPr txBox="1"/>
          <p:nvPr/>
        </p:nvSpPr>
        <p:spPr>
          <a:xfrm>
            <a:off x="1822107" y="5586700"/>
            <a:ext cx="2491431" cy="646331"/>
          </a:xfrm>
          <a:prstGeom prst="rect">
            <a:avLst/>
          </a:prstGeom>
          <a:noFill/>
        </p:spPr>
        <p:txBody>
          <a:bodyPr wrap="square" rtlCol="0">
            <a:spAutoFit/>
          </a:bodyPr>
          <a:lstStyle/>
          <a:p>
            <a:pPr algn="ctr" rtl="1"/>
            <a:r>
              <a:rPr lang="fa-IR" sz="3600" dirty="0">
                <a:latin typeface="IRHoma" panose="02000503000000020002" pitchFamily="2" charset="-78"/>
                <a:cs typeface="IRHoma" panose="02000503000000020002" pitchFamily="2" charset="-78"/>
              </a:rPr>
              <a:t>دیوان اشعار</a:t>
            </a:r>
            <a:endParaRPr lang="en-US" sz="3600" dirty="0">
              <a:latin typeface="IRHoma" panose="02000503000000020002" pitchFamily="2" charset="-78"/>
              <a:cs typeface="IRHoma" panose="02000503000000020002" pitchFamily="2" charset="-78"/>
            </a:endParaRPr>
          </a:p>
        </p:txBody>
      </p:sp>
      <p:sp>
        <p:nvSpPr>
          <p:cNvPr id="13" name="Arrow: Right 12">
            <a:extLst>
              <a:ext uri="{FF2B5EF4-FFF2-40B4-BE49-F238E27FC236}">
                <a16:creationId xmlns:a16="http://schemas.microsoft.com/office/drawing/2014/main" id="{BE31D62B-19F8-0FD9-06D7-7BA43D1BD94A}"/>
              </a:ext>
            </a:extLst>
          </p:cNvPr>
          <p:cNvSpPr/>
          <p:nvPr/>
        </p:nvSpPr>
        <p:spPr>
          <a:xfrm rot="10800000">
            <a:off x="6353267" y="3711185"/>
            <a:ext cx="1273155" cy="43507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1623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3E52-0BC0-3049-5419-918939DF4838}"/>
              </a:ext>
            </a:extLst>
          </p:cNvPr>
          <p:cNvSpPr>
            <a:spLocks noGrp="1"/>
          </p:cNvSpPr>
          <p:nvPr>
            <p:ph type="title"/>
          </p:nvPr>
        </p:nvSpPr>
        <p:spPr>
          <a:xfrm>
            <a:off x="6725266" y="4685398"/>
            <a:ext cx="1443917" cy="2053540"/>
          </a:xfrm>
        </p:spPr>
        <p:txBody>
          <a:bodyPr>
            <a:normAutofit/>
          </a:bodyPr>
          <a:lstStyle/>
          <a:p>
            <a:r>
              <a:rPr lang="fa-IR" sz="4000" dirty="0">
                <a:latin typeface="IRHoma" panose="02000503000000020002" pitchFamily="2" charset="-78"/>
                <a:ea typeface="+mn-ea"/>
                <a:cs typeface="IRHoma" panose="02000503000000020002" pitchFamily="2" charset="-78"/>
              </a:rPr>
              <a:t>مهدی اخوان ثالث</a:t>
            </a:r>
            <a:endParaRPr lang="en-US" sz="4000" dirty="0">
              <a:latin typeface="IRHoma" panose="02000503000000020002" pitchFamily="2" charset="-78"/>
              <a:ea typeface="+mn-ea"/>
              <a:cs typeface="IRHoma" panose="02000503000000020002" pitchFamily="2" charset="-78"/>
            </a:endParaRPr>
          </a:p>
        </p:txBody>
      </p:sp>
      <p:pic>
        <p:nvPicPr>
          <p:cNvPr id="13" name="Content Placeholder 12">
            <a:extLst>
              <a:ext uri="{FF2B5EF4-FFF2-40B4-BE49-F238E27FC236}">
                <a16:creationId xmlns:a16="http://schemas.microsoft.com/office/drawing/2014/main" id="{6C2F8DB9-F223-8B32-CB3E-FB68C01A3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9183" y="4685398"/>
            <a:ext cx="3856134" cy="2053540"/>
          </a:xfrm>
        </p:spPr>
      </p:pic>
      <p:pic>
        <p:nvPicPr>
          <p:cNvPr id="15" name="Picture 14">
            <a:extLst>
              <a:ext uri="{FF2B5EF4-FFF2-40B4-BE49-F238E27FC236}">
                <a16:creationId xmlns:a16="http://schemas.microsoft.com/office/drawing/2014/main" id="{BE33EC8B-82FA-B699-2AE5-11CCD20A5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266" y="119062"/>
            <a:ext cx="5300050" cy="4541141"/>
          </a:xfrm>
          <a:prstGeom prst="rect">
            <a:avLst/>
          </a:prstGeom>
        </p:spPr>
      </p:pic>
      <p:pic>
        <p:nvPicPr>
          <p:cNvPr id="17" name="Picture 16">
            <a:extLst>
              <a:ext uri="{FF2B5EF4-FFF2-40B4-BE49-F238E27FC236}">
                <a16:creationId xmlns:a16="http://schemas.microsoft.com/office/drawing/2014/main" id="{C4E54974-496E-17BB-CD56-65DBB0ADE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82" y="119062"/>
            <a:ext cx="3578927" cy="5419254"/>
          </a:xfrm>
          <a:prstGeom prst="rect">
            <a:avLst/>
          </a:prstGeom>
        </p:spPr>
      </p:pic>
      <p:sp>
        <p:nvSpPr>
          <p:cNvPr id="18" name="TextBox 17">
            <a:extLst>
              <a:ext uri="{FF2B5EF4-FFF2-40B4-BE49-F238E27FC236}">
                <a16:creationId xmlns:a16="http://schemas.microsoft.com/office/drawing/2014/main" id="{E37235F8-1761-4B0C-7C2C-09C5A230B43A}"/>
              </a:ext>
            </a:extLst>
          </p:cNvPr>
          <p:cNvSpPr txBox="1"/>
          <p:nvPr/>
        </p:nvSpPr>
        <p:spPr>
          <a:xfrm>
            <a:off x="166683" y="5774401"/>
            <a:ext cx="3578927"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دیوان</a:t>
            </a:r>
            <a:r>
              <a:rPr lang="fa-IR" sz="3600" dirty="0">
                <a:latin typeface="IRHoma" panose="02000503000000020002" pitchFamily="2" charset="-78"/>
                <a:cs typeface="IRHoma" panose="02000503000000020002" pitchFamily="2" charset="-78"/>
              </a:rPr>
              <a:t> </a:t>
            </a:r>
            <a:r>
              <a:rPr lang="fa-IR" sz="4000" dirty="0">
                <a:latin typeface="IRHoma" panose="02000503000000020002" pitchFamily="2" charset="-78"/>
                <a:cs typeface="IRHoma" panose="02000503000000020002" pitchFamily="2" charset="-78"/>
              </a:rPr>
              <a:t>اشعار</a:t>
            </a:r>
            <a:endParaRPr lang="en-US" sz="3600" dirty="0">
              <a:latin typeface="IRHoma" panose="02000503000000020002" pitchFamily="2" charset="-78"/>
              <a:cs typeface="IRHoma" panose="02000503000000020002" pitchFamily="2" charset="-78"/>
            </a:endParaRPr>
          </a:p>
        </p:txBody>
      </p:sp>
      <p:sp>
        <p:nvSpPr>
          <p:cNvPr id="19" name="Arrow: Right 18">
            <a:extLst>
              <a:ext uri="{FF2B5EF4-FFF2-40B4-BE49-F238E27FC236}">
                <a16:creationId xmlns:a16="http://schemas.microsoft.com/office/drawing/2014/main" id="{B22492F4-1C63-F0F4-21C4-576DF55F9816}"/>
              </a:ext>
            </a:extLst>
          </p:cNvPr>
          <p:cNvSpPr/>
          <p:nvPr/>
        </p:nvSpPr>
        <p:spPr>
          <a:xfrm rot="10800000">
            <a:off x="4159045" y="2595716"/>
            <a:ext cx="2153265" cy="83328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61307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8430-E99B-A340-B7A9-CF9DFA9541C2}"/>
              </a:ext>
            </a:extLst>
          </p:cNvPr>
          <p:cNvSpPr>
            <a:spLocks noGrp="1"/>
          </p:cNvSpPr>
          <p:nvPr>
            <p:ph type="title"/>
          </p:nvPr>
        </p:nvSpPr>
        <p:spPr>
          <a:xfrm>
            <a:off x="6076567" y="5495924"/>
            <a:ext cx="5928428" cy="1326321"/>
          </a:xfrm>
        </p:spPr>
        <p:txBody>
          <a:bodyPr/>
          <a:lstStyle/>
          <a:p>
            <a:pPr rtl="1"/>
            <a:r>
              <a:rPr lang="fa-IR" sz="4000" dirty="0">
                <a:latin typeface="IRHoma" panose="02000503000000020002" pitchFamily="2" charset="-78"/>
                <a:ea typeface="+mn-ea"/>
                <a:cs typeface="IRHoma" panose="02000503000000020002" pitchFamily="2" charset="-78"/>
              </a:rPr>
              <a:t>فروغ فرخزاد</a:t>
            </a:r>
            <a:endParaRPr lang="en-US" sz="4000" dirty="0">
              <a:latin typeface="IRHoma" panose="02000503000000020002" pitchFamily="2" charset="-78"/>
              <a:ea typeface="+mn-ea"/>
              <a:cs typeface="IRHoma" panose="02000503000000020002" pitchFamily="2" charset="-78"/>
            </a:endParaRPr>
          </a:p>
        </p:txBody>
      </p:sp>
      <p:pic>
        <p:nvPicPr>
          <p:cNvPr id="5" name="Content Placeholder 4">
            <a:extLst>
              <a:ext uri="{FF2B5EF4-FFF2-40B4-BE49-F238E27FC236}">
                <a16:creationId xmlns:a16="http://schemas.microsoft.com/office/drawing/2014/main" id="{38C00930-4CB7-1FFD-7333-D066D1E7CB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766" y="142873"/>
            <a:ext cx="3785304" cy="5602250"/>
          </a:xfrm>
        </p:spPr>
      </p:pic>
      <p:pic>
        <p:nvPicPr>
          <p:cNvPr id="7" name="Picture 6">
            <a:extLst>
              <a:ext uri="{FF2B5EF4-FFF2-40B4-BE49-F238E27FC236}">
                <a16:creationId xmlns:a16="http://schemas.microsoft.com/office/drawing/2014/main" id="{13E3E645-74B9-F654-AFF6-A530FA6EB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691" y="142873"/>
            <a:ext cx="3785304" cy="5353051"/>
          </a:xfrm>
          <a:prstGeom prst="rect">
            <a:avLst/>
          </a:prstGeom>
        </p:spPr>
      </p:pic>
      <p:pic>
        <p:nvPicPr>
          <p:cNvPr id="9" name="Picture 8">
            <a:extLst>
              <a:ext uri="{FF2B5EF4-FFF2-40B4-BE49-F238E27FC236}">
                <a16:creationId xmlns:a16="http://schemas.microsoft.com/office/drawing/2014/main" id="{285C8F5D-31AB-79E6-CEC4-92D063F6B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566" y="3429000"/>
            <a:ext cx="2143125" cy="2143125"/>
          </a:xfrm>
          <a:prstGeom prst="rect">
            <a:avLst/>
          </a:prstGeom>
        </p:spPr>
      </p:pic>
      <p:sp>
        <p:nvSpPr>
          <p:cNvPr id="10" name="TextBox 9">
            <a:extLst>
              <a:ext uri="{FF2B5EF4-FFF2-40B4-BE49-F238E27FC236}">
                <a16:creationId xmlns:a16="http://schemas.microsoft.com/office/drawing/2014/main" id="{CA18DF6C-570A-D99A-911C-44F117FFC307}"/>
              </a:ext>
            </a:extLst>
          </p:cNvPr>
          <p:cNvSpPr txBox="1"/>
          <p:nvPr/>
        </p:nvSpPr>
        <p:spPr>
          <a:xfrm>
            <a:off x="83766" y="5975081"/>
            <a:ext cx="3785304"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دیوان</a:t>
            </a:r>
            <a:r>
              <a:rPr lang="fa-IR" sz="3600" dirty="0">
                <a:latin typeface="IRHoma" panose="02000503000000020002" pitchFamily="2" charset="-78"/>
                <a:cs typeface="IRHoma" panose="02000503000000020002" pitchFamily="2" charset="-78"/>
              </a:rPr>
              <a:t> </a:t>
            </a:r>
            <a:r>
              <a:rPr lang="fa-IR" sz="4000" dirty="0">
                <a:latin typeface="IRHoma" panose="02000503000000020002" pitchFamily="2" charset="-78"/>
                <a:cs typeface="IRHoma" panose="02000503000000020002" pitchFamily="2" charset="-78"/>
              </a:rPr>
              <a:t>اشعار</a:t>
            </a:r>
            <a:endParaRPr lang="en-US" sz="3600" dirty="0">
              <a:latin typeface="IRHoma" panose="02000503000000020002" pitchFamily="2" charset="-78"/>
              <a:cs typeface="IRHoma" panose="02000503000000020002" pitchFamily="2" charset="-78"/>
            </a:endParaRPr>
          </a:p>
        </p:txBody>
      </p:sp>
      <p:sp>
        <p:nvSpPr>
          <p:cNvPr id="11" name="Arrow: Right 10">
            <a:extLst>
              <a:ext uri="{FF2B5EF4-FFF2-40B4-BE49-F238E27FC236}">
                <a16:creationId xmlns:a16="http://schemas.microsoft.com/office/drawing/2014/main" id="{E8F63621-F325-2F03-06DC-BEC8F1857CB4}"/>
              </a:ext>
            </a:extLst>
          </p:cNvPr>
          <p:cNvSpPr/>
          <p:nvPr/>
        </p:nvSpPr>
        <p:spPr>
          <a:xfrm rot="10800000">
            <a:off x="4532671" y="1145612"/>
            <a:ext cx="3126658" cy="83328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250103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07EF8-E3C1-463C-0ECB-72A9CB82C95C}"/>
              </a:ext>
            </a:extLst>
          </p:cNvPr>
          <p:cNvSpPr>
            <a:spLocks noGrp="1"/>
          </p:cNvSpPr>
          <p:nvPr>
            <p:ph type="title"/>
          </p:nvPr>
        </p:nvSpPr>
        <p:spPr>
          <a:xfrm>
            <a:off x="7742443" y="5709501"/>
            <a:ext cx="4191000" cy="1051018"/>
          </a:xfrm>
        </p:spPr>
        <p:txBody>
          <a:bodyPr/>
          <a:lstStyle/>
          <a:p>
            <a:r>
              <a:rPr lang="fa-IR" sz="4000" dirty="0">
                <a:latin typeface="IRHoma" panose="02000503000000020002" pitchFamily="2" charset="-78"/>
                <a:ea typeface="+mn-ea"/>
                <a:cs typeface="IRHoma" panose="02000503000000020002" pitchFamily="2" charset="-78"/>
              </a:rPr>
              <a:t>سهراب سپهری</a:t>
            </a:r>
            <a:endParaRPr lang="en-US" sz="4000" dirty="0">
              <a:latin typeface="IRHoma" panose="02000503000000020002" pitchFamily="2" charset="-78"/>
              <a:ea typeface="+mn-ea"/>
              <a:cs typeface="IRHoma" panose="02000503000000020002" pitchFamily="2" charset="-78"/>
            </a:endParaRPr>
          </a:p>
        </p:txBody>
      </p:sp>
      <p:pic>
        <p:nvPicPr>
          <p:cNvPr id="5" name="Content Placeholder 4">
            <a:extLst>
              <a:ext uri="{FF2B5EF4-FFF2-40B4-BE49-F238E27FC236}">
                <a16:creationId xmlns:a16="http://schemas.microsoft.com/office/drawing/2014/main" id="{06A5DE14-F385-F32E-1B47-0A99BFD065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9527" y="2977372"/>
            <a:ext cx="2453916" cy="2732130"/>
          </a:xfrm>
        </p:spPr>
      </p:pic>
      <p:pic>
        <p:nvPicPr>
          <p:cNvPr id="7" name="Picture 6">
            <a:extLst>
              <a:ext uri="{FF2B5EF4-FFF2-40B4-BE49-F238E27FC236}">
                <a16:creationId xmlns:a16="http://schemas.microsoft.com/office/drawing/2014/main" id="{652DE0E3-A9AE-EB8B-A0AE-6CDE60EBD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026" y="192846"/>
            <a:ext cx="4549417" cy="2768984"/>
          </a:xfrm>
          <a:prstGeom prst="rect">
            <a:avLst/>
          </a:prstGeom>
        </p:spPr>
      </p:pic>
      <p:pic>
        <p:nvPicPr>
          <p:cNvPr id="9" name="Picture 8">
            <a:extLst>
              <a:ext uri="{FF2B5EF4-FFF2-40B4-BE49-F238E27FC236}">
                <a16:creationId xmlns:a16="http://schemas.microsoft.com/office/drawing/2014/main" id="{413B1C65-F18D-C7D6-43B3-07FF3431D3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556" y="166686"/>
            <a:ext cx="4549417" cy="5621371"/>
          </a:xfrm>
          <a:prstGeom prst="rect">
            <a:avLst/>
          </a:prstGeom>
        </p:spPr>
      </p:pic>
      <p:pic>
        <p:nvPicPr>
          <p:cNvPr id="11" name="Picture 10">
            <a:extLst>
              <a:ext uri="{FF2B5EF4-FFF2-40B4-BE49-F238E27FC236}">
                <a16:creationId xmlns:a16="http://schemas.microsoft.com/office/drawing/2014/main" id="{A03CA404-0059-3D3F-AAE1-AD4EA2544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4026" y="2961830"/>
            <a:ext cx="2095501" cy="2747671"/>
          </a:xfrm>
          <a:prstGeom prst="rect">
            <a:avLst/>
          </a:prstGeom>
        </p:spPr>
      </p:pic>
      <p:sp>
        <p:nvSpPr>
          <p:cNvPr id="12" name="Arrow: Right 11">
            <a:extLst>
              <a:ext uri="{FF2B5EF4-FFF2-40B4-BE49-F238E27FC236}">
                <a16:creationId xmlns:a16="http://schemas.microsoft.com/office/drawing/2014/main" id="{603E9958-653B-A0FC-386D-3A257EB25B82}"/>
              </a:ext>
            </a:extLst>
          </p:cNvPr>
          <p:cNvSpPr/>
          <p:nvPr/>
        </p:nvSpPr>
        <p:spPr>
          <a:xfrm rot="10800000">
            <a:off x="5019366" y="2772696"/>
            <a:ext cx="2153265" cy="65630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89B803C-2B7D-DD23-E7F9-8F539059E01B}"/>
              </a:ext>
            </a:extLst>
          </p:cNvPr>
          <p:cNvSpPr txBox="1"/>
          <p:nvPr/>
        </p:nvSpPr>
        <p:spPr>
          <a:xfrm>
            <a:off x="258555" y="5881067"/>
            <a:ext cx="4549417" cy="707886"/>
          </a:xfrm>
          <a:prstGeom prst="rect">
            <a:avLst/>
          </a:prstGeom>
          <a:noFill/>
        </p:spPr>
        <p:txBody>
          <a:bodyPr wrap="square" rtlCol="0">
            <a:spAutoFit/>
          </a:bodyPr>
          <a:lstStyle/>
          <a:p>
            <a:pPr algn="ctr" rtl="1"/>
            <a:r>
              <a:rPr lang="fa-IR" sz="4000" dirty="0">
                <a:latin typeface="IRHoma" panose="02000503000000020002" pitchFamily="2" charset="-78"/>
                <a:cs typeface="IRHoma" panose="02000503000000020002" pitchFamily="2" charset="-78"/>
              </a:rPr>
              <a:t>دیوان</a:t>
            </a:r>
            <a:r>
              <a:rPr lang="fa-IR" sz="3600" dirty="0">
                <a:latin typeface="IRHoma" panose="02000503000000020002" pitchFamily="2" charset="-78"/>
                <a:cs typeface="IRHoma" panose="02000503000000020002" pitchFamily="2" charset="-78"/>
              </a:rPr>
              <a:t> </a:t>
            </a:r>
            <a:r>
              <a:rPr lang="fa-IR" sz="4000" dirty="0">
                <a:latin typeface="IRHoma" panose="02000503000000020002" pitchFamily="2" charset="-78"/>
                <a:cs typeface="IRHoma" panose="02000503000000020002" pitchFamily="2" charset="-78"/>
              </a:rPr>
              <a:t>اشعار</a:t>
            </a:r>
            <a:endParaRPr lang="en-US" sz="3600" dirty="0">
              <a:latin typeface="IRHoma" panose="02000503000000020002" pitchFamily="2" charset="-78"/>
              <a:cs typeface="IRHoma" panose="02000503000000020002" pitchFamily="2" charset="-78"/>
            </a:endParaRPr>
          </a:p>
        </p:txBody>
      </p:sp>
    </p:spTree>
    <p:extLst>
      <p:ext uri="{BB962C8B-B14F-4D97-AF65-F5344CB8AC3E}">
        <p14:creationId xmlns:p14="http://schemas.microsoft.com/office/powerpoint/2010/main" val="37591643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DBFA-62C3-5DAC-0724-C24DC4A88E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2CC09-6FE6-28ED-49E1-92C6C710DF43}"/>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5A99CA11-7C11-77AF-70D4-6E1E4E6E0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5" name="Rectangle: Rounded Corners 4">
            <a:extLst>
              <a:ext uri="{FF2B5EF4-FFF2-40B4-BE49-F238E27FC236}">
                <a16:creationId xmlns:a16="http://schemas.microsoft.com/office/drawing/2014/main" id="{04E7ED01-B938-C908-F508-68C803F7D1A6}"/>
              </a:ext>
            </a:extLst>
          </p:cNvPr>
          <p:cNvSpPr/>
          <p:nvPr/>
        </p:nvSpPr>
        <p:spPr>
          <a:xfrm>
            <a:off x="3938318" y="297400"/>
            <a:ext cx="4304714" cy="19507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9600" b="1" dirty="0">
                <a:solidFill>
                  <a:srgbClr val="FFC000"/>
                </a:solidFill>
                <a:effectLst>
                  <a:outerShdw blurRad="38100" dist="38100" dir="2700000" algn="tl">
                    <a:srgbClr val="000000">
                      <a:alpha val="43137"/>
                    </a:srgbClr>
                  </a:outerShdw>
                </a:effectLst>
                <a:latin typeface="IRZar" panose="02000506000000020002" pitchFamily="2" charset="-78"/>
                <a:cs typeface="IRZar" panose="02000506000000020002" pitchFamily="2" charset="-78"/>
              </a:rPr>
              <a:t>پایان</a:t>
            </a:r>
            <a:endParaRPr lang="en-US" sz="9600" b="1" dirty="0">
              <a:solidFill>
                <a:srgbClr val="FFC000"/>
              </a:solidFill>
              <a:effectLst>
                <a:outerShdw blurRad="38100" dist="38100" dir="2700000" algn="tl">
                  <a:srgbClr val="000000">
                    <a:alpha val="43137"/>
                  </a:srgbClr>
                </a:outerShdw>
              </a:effectLst>
              <a:latin typeface="IRZar" panose="02000506000000020002" pitchFamily="2" charset="-78"/>
              <a:cs typeface="IRZar" panose="02000506000000020002" pitchFamily="2" charset="-78"/>
            </a:endParaRPr>
          </a:p>
        </p:txBody>
      </p:sp>
      <p:sp>
        <p:nvSpPr>
          <p:cNvPr id="6" name="Rectangle: Rounded Corners 5">
            <a:extLst>
              <a:ext uri="{FF2B5EF4-FFF2-40B4-BE49-F238E27FC236}">
                <a16:creationId xmlns:a16="http://schemas.microsoft.com/office/drawing/2014/main" id="{8A83F96B-8D20-9CCD-C478-B24E1C21043A}"/>
              </a:ext>
            </a:extLst>
          </p:cNvPr>
          <p:cNvSpPr/>
          <p:nvPr/>
        </p:nvSpPr>
        <p:spPr>
          <a:xfrm>
            <a:off x="3938318" y="2799471"/>
            <a:ext cx="4192808" cy="37611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4400" b="1" dirty="0">
                <a:solidFill>
                  <a:srgbClr val="0070C0"/>
                </a:solidFill>
                <a:effectLst>
                  <a:outerShdw blurRad="38100" dist="38100" dir="2700000" algn="tl">
                    <a:srgbClr val="000000">
                      <a:alpha val="43137"/>
                    </a:srgbClr>
                  </a:outerShdw>
                </a:effectLst>
                <a:latin typeface="IRZar" panose="02000506000000020002" pitchFamily="2" charset="-78"/>
                <a:cs typeface="IRZar" panose="02000506000000020002" pitchFamily="2" charset="-78"/>
              </a:rPr>
              <a:t>کوشان رادمهر</a:t>
            </a:r>
          </a:p>
          <a:p>
            <a:pPr algn="ctr" rtl="1"/>
            <a:r>
              <a:rPr lang="fa-IR" sz="4400" b="1" dirty="0">
                <a:solidFill>
                  <a:srgbClr val="0070C0"/>
                </a:solidFill>
                <a:effectLst>
                  <a:outerShdw blurRad="38100" dist="38100" dir="2700000" algn="tl">
                    <a:srgbClr val="000000">
                      <a:alpha val="43137"/>
                    </a:srgbClr>
                  </a:outerShdw>
                </a:effectLst>
                <a:latin typeface="IRZar" panose="02000506000000020002" pitchFamily="2" charset="-78"/>
                <a:cs typeface="IRZar" panose="02000506000000020002" pitchFamily="2" charset="-78"/>
              </a:rPr>
              <a:t>مهندسی کامپیوتر</a:t>
            </a:r>
          </a:p>
          <a:p>
            <a:pPr algn="ctr" rtl="1"/>
            <a:r>
              <a:rPr lang="fa-IR" sz="4400" b="1" dirty="0">
                <a:solidFill>
                  <a:srgbClr val="0070C0"/>
                </a:solidFill>
                <a:effectLst>
                  <a:outerShdw blurRad="38100" dist="38100" dir="2700000" algn="tl">
                    <a:srgbClr val="000000">
                      <a:alpha val="43137"/>
                    </a:srgbClr>
                  </a:outerShdw>
                </a:effectLst>
                <a:latin typeface="IRZar" panose="02000506000000020002" pitchFamily="2" charset="-78"/>
                <a:cs typeface="IRZar" panose="02000506000000020002" pitchFamily="2" charset="-78"/>
              </a:rPr>
              <a:t>4012023010</a:t>
            </a:r>
          </a:p>
          <a:p>
            <a:pPr algn="ctr" rtl="1"/>
            <a:r>
              <a:rPr lang="fa-IR" sz="4400" b="1" dirty="0">
                <a:solidFill>
                  <a:srgbClr val="0070C0"/>
                </a:solidFill>
                <a:effectLst>
                  <a:outerShdw blurRad="38100" dist="38100" dir="2700000" algn="tl">
                    <a:srgbClr val="000000">
                      <a:alpha val="43137"/>
                    </a:srgbClr>
                  </a:outerShdw>
                </a:effectLst>
                <a:latin typeface="IRZar" panose="02000506000000020002" pitchFamily="2" charset="-78"/>
                <a:cs typeface="IRZar" panose="02000506000000020002" pitchFamily="2" charset="-78"/>
              </a:rPr>
              <a:t>دی ماه 1401</a:t>
            </a:r>
          </a:p>
        </p:txBody>
      </p:sp>
    </p:spTree>
    <p:extLst>
      <p:ext uri="{BB962C8B-B14F-4D97-AF65-F5344CB8AC3E}">
        <p14:creationId xmlns:p14="http://schemas.microsoft.com/office/powerpoint/2010/main" val="9624362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7FF4D5F-5EA8-CFE7-D052-6B92A8053DFF}"/>
              </a:ext>
            </a:extLst>
          </p:cNvPr>
          <p:cNvSpPr>
            <a:spLocks noGrp="1"/>
          </p:cNvSpPr>
          <p:nvPr>
            <p:ph idx="1"/>
          </p:nvPr>
        </p:nvSpPr>
        <p:spPr>
          <a:xfrm>
            <a:off x="4487594" y="0"/>
            <a:ext cx="7704406" cy="6858000"/>
          </a:xfrm>
        </p:spPr>
        <p:txBody>
          <a:bodyPr>
            <a:normAutofit/>
          </a:bodyPr>
          <a:lstStyle/>
          <a:p>
            <a:pPr algn="r" rtl="1"/>
            <a:r>
              <a:rPr lang="fa-IR" sz="4800" b="1"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ادوار شعر فارسی </a:t>
            </a:r>
            <a:r>
              <a:rPr lang="fa-IR" sz="2400"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هجری قمری )</a:t>
            </a:r>
          </a:p>
          <a:p>
            <a:pPr algn="r" rtl="1"/>
            <a:r>
              <a:rPr lang="fa-IR" sz="32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سبک خراسانی </a:t>
            </a:r>
            <a:r>
              <a:rPr lang="fa-IR" sz="18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a:t>
            </a:r>
            <a:r>
              <a:rPr lang="fa-IR" sz="18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از نیمه قرن سوم تا قرن پنجم )</a:t>
            </a:r>
            <a:endParaRPr lang="fa-IR" sz="32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endParaRPr>
          </a:p>
          <a:p>
            <a:pPr algn="r" rtl="1"/>
            <a:r>
              <a:rPr lang="fa-IR" sz="32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سبک حد واسط : سلجوقی</a:t>
            </a:r>
            <a:r>
              <a:rPr lang="fa-IR" sz="32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a:t>
            </a:r>
            <a:r>
              <a:rPr lang="fa-IR" sz="18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قرن ششم )</a:t>
            </a:r>
            <a:endParaRPr lang="fa-IR" sz="32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endParaRPr>
          </a:p>
          <a:p>
            <a:pPr algn="r" rtl="1"/>
            <a:r>
              <a:rPr lang="fa-IR" sz="32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سبک عراقی </a:t>
            </a:r>
            <a:r>
              <a:rPr lang="fa-IR" sz="18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از قرن هفتم تا نهم )</a:t>
            </a:r>
          </a:p>
          <a:p>
            <a:pPr algn="r" rtl="1"/>
            <a:r>
              <a:rPr lang="fa-IR" sz="32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سبک حد واسط : وقوع و واسوخت </a:t>
            </a:r>
            <a:r>
              <a:rPr lang="fa-IR" sz="18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قرن دهم )</a:t>
            </a:r>
          </a:p>
          <a:p>
            <a:pPr algn="r" rtl="1"/>
            <a:r>
              <a:rPr lang="fa-IR" sz="32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سبک هندی </a:t>
            </a:r>
            <a:r>
              <a:rPr lang="fa-IR" sz="18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از قرن یازده تا دوازدهم )</a:t>
            </a:r>
          </a:p>
          <a:p>
            <a:pPr algn="r" rtl="1"/>
            <a:r>
              <a:rPr lang="fa-IR" sz="32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سبک حد واسط : دوره مشروطیت </a:t>
            </a:r>
            <a:r>
              <a:rPr lang="fa-IR" sz="18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 قرن سیزدهم تا نیمه چهاردهم )</a:t>
            </a:r>
          </a:p>
          <a:p>
            <a:pPr algn="r" rtl="1"/>
            <a:r>
              <a:rPr lang="fa-IR" sz="3200" b="1"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سبک نو </a:t>
            </a:r>
            <a:r>
              <a:rPr lang="fa-IR" sz="1800" dirty="0">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(نیمه قرن چهاردهم به بعد )</a:t>
            </a:r>
          </a:p>
        </p:txBody>
      </p:sp>
      <p:pic>
        <p:nvPicPr>
          <p:cNvPr id="17" name="Picture 16">
            <a:extLst>
              <a:ext uri="{FF2B5EF4-FFF2-40B4-BE49-F238E27FC236}">
                <a16:creationId xmlns:a16="http://schemas.microsoft.com/office/drawing/2014/main" id="{F55BBDE6-969D-D5A7-CE88-BF25A2E61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3" y="4393966"/>
            <a:ext cx="4059040" cy="2280664"/>
          </a:xfrm>
          <a:prstGeom prst="rect">
            <a:avLst/>
          </a:prstGeom>
        </p:spPr>
      </p:pic>
      <p:pic>
        <p:nvPicPr>
          <p:cNvPr id="21" name="Picture 20">
            <a:extLst>
              <a:ext uri="{FF2B5EF4-FFF2-40B4-BE49-F238E27FC236}">
                <a16:creationId xmlns:a16="http://schemas.microsoft.com/office/drawing/2014/main" id="{31E6C74D-3270-2A69-8195-8B1238FB0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014" y="96296"/>
            <a:ext cx="4059041" cy="1951580"/>
          </a:xfrm>
          <a:prstGeom prst="rect">
            <a:avLst/>
          </a:prstGeom>
        </p:spPr>
      </p:pic>
      <p:pic>
        <p:nvPicPr>
          <p:cNvPr id="25" name="Picture 24">
            <a:extLst>
              <a:ext uri="{FF2B5EF4-FFF2-40B4-BE49-F238E27FC236}">
                <a16:creationId xmlns:a16="http://schemas.microsoft.com/office/drawing/2014/main" id="{CFBA4519-E35F-3E20-1304-D0028305A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2351" y="6023184"/>
            <a:ext cx="689649" cy="834816"/>
          </a:xfrm>
          <a:prstGeom prst="rect">
            <a:avLst/>
          </a:prstGeom>
        </p:spPr>
      </p:pic>
      <p:pic>
        <p:nvPicPr>
          <p:cNvPr id="29" name="Picture 28">
            <a:extLst>
              <a:ext uri="{FF2B5EF4-FFF2-40B4-BE49-F238E27FC236}">
                <a16:creationId xmlns:a16="http://schemas.microsoft.com/office/drawing/2014/main" id="{18E5371F-DFFB-236B-5AF2-2AD5322E4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013" y="2185868"/>
            <a:ext cx="4059041" cy="2070106"/>
          </a:xfrm>
          <a:prstGeom prst="rect">
            <a:avLst/>
          </a:prstGeom>
        </p:spPr>
      </p:pic>
    </p:spTree>
    <p:extLst>
      <p:ext uri="{BB962C8B-B14F-4D97-AF65-F5344CB8AC3E}">
        <p14:creationId xmlns:p14="http://schemas.microsoft.com/office/powerpoint/2010/main" val="1862661094"/>
      </p:ext>
    </p:extLst>
  </p:cSld>
  <p:clrMapOvr>
    <a:masterClrMapping/>
  </p:clrMapOvr>
  <p:transition spd="slow">
    <p:push dir="u"/>
    <p:sndAc>
      <p:stSnd>
        <p:snd r:embed="rId2" name="chimes.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0F400-ABE8-60A2-D91A-71EE68C44D3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D17115A-9C48-50B4-0770-CAB858EFC073}"/>
              </a:ext>
            </a:extLst>
          </p:cNvPr>
          <p:cNvPicPr>
            <a:picLocks noChangeAspect="1"/>
          </p:cNvPicPr>
          <p:nvPr/>
        </p:nvPicPr>
        <p:blipFill>
          <a:blip r:embed="rId3"/>
          <a:stretch>
            <a:fillRect/>
          </a:stretch>
        </p:blipFill>
        <p:spPr>
          <a:xfrm>
            <a:off x="0" y="0"/>
            <a:ext cx="12192000" cy="6857999"/>
          </a:xfrm>
          <a:prstGeom prst="rect">
            <a:avLst/>
          </a:prstGeom>
        </p:spPr>
      </p:pic>
      <p:pic>
        <p:nvPicPr>
          <p:cNvPr id="5" name="Content Placeholder 4">
            <a:extLst>
              <a:ext uri="{FF2B5EF4-FFF2-40B4-BE49-F238E27FC236}">
                <a16:creationId xmlns:a16="http://schemas.microsoft.com/office/drawing/2014/main" id="{9EC40221-1B97-E776-EAAA-878ED54F000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4659" y="230614"/>
            <a:ext cx="11372032" cy="6396769"/>
          </a:xfrm>
        </p:spPr>
      </p:pic>
      <p:sp>
        <p:nvSpPr>
          <p:cNvPr id="7" name="Rectangle: Rounded Corners 6">
            <a:extLst>
              <a:ext uri="{FF2B5EF4-FFF2-40B4-BE49-F238E27FC236}">
                <a16:creationId xmlns:a16="http://schemas.microsoft.com/office/drawing/2014/main" id="{0F05CD9A-653B-A3DF-3676-29F9B4EDE947}"/>
              </a:ext>
            </a:extLst>
          </p:cNvPr>
          <p:cNvSpPr/>
          <p:nvPr/>
        </p:nvSpPr>
        <p:spPr>
          <a:xfrm>
            <a:off x="2897308" y="1709225"/>
            <a:ext cx="6386733" cy="3123028"/>
          </a:xfrm>
          <a:prstGeom prst="round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1"/>
            <a:r>
              <a:rPr lang="fa-IR"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سبک خراسانی</a:t>
            </a:r>
          </a:p>
          <a:p>
            <a:pPr algn="ctr" rtl="1"/>
            <a:r>
              <a:rPr lang="fa-IR"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a:t>
            </a:r>
          </a:p>
          <a:p>
            <a:pPr algn="ctr" rtl="1"/>
            <a:r>
              <a:rPr lang="fa-IR"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rPr>
              <a:t>سبک حد واسط</a:t>
            </a:r>
            <a:endParaRPr lang="en-US" sz="5400" b="1" dirty="0">
              <a:effectLst>
                <a:outerShdw blurRad="38100" dist="38100" dir="2700000" algn="tl">
                  <a:srgbClr val="000000">
                    <a:alpha val="43137"/>
                  </a:srgbClr>
                </a:outerShdw>
              </a:effectLst>
              <a:latin typeface="IRZar" panose="02000506000000020002" pitchFamily="2" charset="-78"/>
              <a:cs typeface="IRZar" panose="02000506000000020002" pitchFamily="2" charset="-78"/>
            </a:endParaRPr>
          </a:p>
        </p:txBody>
      </p:sp>
    </p:spTree>
    <p:extLst>
      <p:ext uri="{BB962C8B-B14F-4D97-AF65-F5344CB8AC3E}">
        <p14:creationId xmlns:p14="http://schemas.microsoft.com/office/powerpoint/2010/main" val="2651601544"/>
      </p:ext>
    </p:extLst>
  </p:cSld>
  <p:clrMapOvr>
    <a:masterClrMapping/>
  </p:clrMapOvr>
  <p:transition spd="med">
    <p:pull/>
    <p:sndAc>
      <p:stSnd>
        <p:snd r:embed="rId2" name="push.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99B5E-2442-5DE7-06CF-F87D6500CB94}"/>
              </a:ext>
            </a:extLst>
          </p:cNvPr>
          <p:cNvSpPr>
            <a:spLocks noGrp="1"/>
          </p:cNvSpPr>
          <p:nvPr>
            <p:ph idx="1"/>
          </p:nvPr>
        </p:nvSpPr>
        <p:spPr>
          <a:xfrm>
            <a:off x="5382986" y="970672"/>
            <a:ext cx="6809014" cy="5887328"/>
          </a:xfrm>
        </p:spPr>
        <p:txBody>
          <a:bodyPr/>
          <a:lstStyle/>
          <a:p>
            <a:pPr algn="r" rtl="1"/>
            <a:r>
              <a:rPr lang="fa-IR" sz="2400" i="0" dirty="0">
                <a:effectLst/>
                <a:latin typeface="IRKoodak" panose="02000506000000020002" pitchFamily="2" charset="-78"/>
                <a:cs typeface="IRKoodak" panose="02000506000000020002" pitchFamily="2" charset="-78"/>
              </a:rPr>
              <a:t>۱. آثار این سبک بر قیدها و سنت‌های لفظی و صوری تکیه دارد.</a:t>
            </a:r>
          </a:p>
          <a:p>
            <a:pPr algn="r" rtl="1"/>
            <a:r>
              <a:rPr lang="fa-IR" sz="2400" i="0" dirty="0">
                <a:effectLst/>
                <a:latin typeface="IRKoodak" panose="02000506000000020002" pitchFamily="2" charset="-78"/>
                <a:cs typeface="IRKoodak" panose="02000506000000020002" pitchFamily="2" charset="-78"/>
              </a:rPr>
              <a:t>۲. این آثار از تسلسل‌های منطقی معانی و شکوه الفاظ برخوردار است </a:t>
            </a:r>
          </a:p>
          <a:p>
            <a:pPr algn="r" rtl="1"/>
            <a:r>
              <a:rPr lang="fa-IR" sz="2400" i="0" dirty="0">
                <a:effectLst/>
                <a:latin typeface="IRKoodak" panose="02000506000000020002" pitchFamily="2" charset="-78"/>
                <a:cs typeface="IRKoodak" panose="02000506000000020002" pitchFamily="2" charset="-78"/>
              </a:rPr>
              <a:t>۳. تشبیهات این دوره اغلب حسی است و فاقد پیچیدگی.</a:t>
            </a:r>
          </a:p>
          <a:p>
            <a:pPr algn="r" rtl="1"/>
            <a:r>
              <a:rPr lang="fa-IR" sz="2400" i="0" dirty="0">
                <a:effectLst/>
                <a:latin typeface="IRKoodak" panose="02000506000000020002" pitchFamily="2" charset="-78"/>
                <a:cs typeface="IRKoodak" panose="02000506000000020002" pitchFamily="2" charset="-78"/>
              </a:rPr>
              <a:t>۴. اشعار این سبک بیشتر قصیده و از لحاظ لفظ، ساده، روان و واژه‌های عربی در آن اندک است.</a:t>
            </a:r>
          </a:p>
          <a:p>
            <a:pPr algn="r" rtl="1"/>
            <a:r>
              <a:rPr lang="fa-IR" sz="2400" i="0" dirty="0">
                <a:effectLst/>
                <a:latin typeface="IRKoodak" panose="02000506000000020002" pitchFamily="2" charset="-78"/>
                <a:cs typeface="IRKoodak" panose="02000506000000020002" pitchFamily="2" charset="-78"/>
              </a:rPr>
              <a:t>۵. از لحاظ معنی تشبیهات ملموس از خصیصه مهم این سبک می‌باشد.</a:t>
            </a:r>
          </a:p>
          <a:p>
            <a:pPr algn="r" rtl="1"/>
            <a:r>
              <a:rPr lang="fa-IR" sz="2400" i="0" dirty="0">
                <a:effectLst/>
                <a:latin typeface="IRKoodak" panose="02000506000000020002" pitchFamily="2" charset="-78"/>
                <a:cs typeface="IRKoodak" panose="02000506000000020002" pitchFamily="2" charset="-78"/>
              </a:rPr>
              <a:t>۶. آثار موضوع محور هستند.</a:t>
            </a:r>
          </a:p>
          <a:p>
            <a:pPr algn="r" rtl="1"/>
            <a:r>
              <a:rPr lang="fa-IR" sz="2400" i="0" dirty="0">
                <a:effectLst/>
                <a:latin typeface="IRKoodak" panose="02000506000000020002" pitchFamily="2" charset="-78"/>
                <a:cs typeface="IRKoodak" panose="02000506000000020002" pitchFamily="2" charset="-78"/>
              </a:rPr>
              <a:t>۷. استفاده از زبان فاخر و به نظم کشیدن مضامین گوناگون.</a:t>
            </a:r>
          </a:p>
          <a:p>
            <a:pPr algn="r" rtl="1"/>
            <a:endParaRPr lang="en-US" dirty="0">
              <a:latin typeface="IRKoodak" panose="02000506000000020002" pitchFamily="2" charset="-78"/>
              <a:cs typeface="IRKoodak" panose="02000506000000020002" pitchFamily="2" charset="-78"/>
            </a:endParaRPr>
          </a:p>
        </p:txBody>
      </p:sp>
      <p:pic>
        <p:nvPicPr>
          <p:cNvPr id="7" name="Picture 6">
            <a:extLst>
              <a:ext uri="{FF2B5EF4-FFF2-40B4-BE49-F238E27FC236}">
                <a16:creationId xmlns:a16="http://schemas.microsoft.com/office/drawing/2014/main" id="{5E811F0B-ABAF-8075-2C70-ED1A29069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14" y="131737"/>
            <a:ext cx="5148525" cy="2344178"/>
          </a:xfrm>
          <a:prstGeom prst="rect">
            <a:avLst/>
          </a:prstGeom>
        </p:spPr>
      </p:pic>
      <p:pic>
        <p:nvPicPr>
          <p:cNvPr id="17" name="Picture 16">
            <a:extLst>
              <a:ext uri="{FF2B5EF4-FFF2-40B4-BE49-F238E27FC236}">
                <a16:creationId xmlns:a16="http://schemas.microsoft.com/office/drawing/2014/main" id="{55ED5E49-B2AA-54F7-A21E-983FC832E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14" y="2475915"/>
            <a:ext cx="2548293" cy="4204614"/>
          </a:xfrm>
          <a:prstGeom prst="rect">
            <a:avLst/>
          </a:prstGeom>
        </p:spPr>
      </p:pic>
      <p:sp>
        <p:nvSpPr>
          <p:cNvPr id="18" name="TextBox 17">
            <a:extLst>
              <a:ext uri="{FF2B5EF4-FFF2-40B4-BE49-F238E27FC236}">
                <a16:creationId xmlns:a16="http://schemas.microsoft.com/office/drawing/2014/main" id="{41BF6149-8FFB-7089-8B60-F432FD3ED6B3}"/>
              </a:ext>
            </a:extLst>
          </p:cNvPr>
          <p:cNvSpPr txBox="1"/>
          <p:nvPr/>
        </p:nvSpPr>
        <p:spPr>
          <a:xfrm>
            <a:off x="5359539" y="131737"/>
            <a:ext cx="6832462" cy="769441"/>
          </a:xfrm>
          <a:prstGeom prst="rect">
            <a:avLst/>
          </a:prstGeom>
          <a:noFill/>
        </p:spPr>
        <p:txBody>
          <a:bodyPr wrap="square" rtlCol="0">
            <a:spAutoFit/>
          </a:bodyPr>
          <a:lstStyle/>
          <a:p>
            <a:pPr algn="ctr" rtl="1"/>
            <a:r>
              <a:rPr lang="fa-IR" sz="4400" b="1" i="0" dirty="0">
                <a:solidFill>
                  <a:srgbClr val="FFC000"/>
                </a:solidFill>
                <a:effectLst>
                  <a:outerShdw blurRad="38100" dist="38100" dir="2700000" algn="tl">
                    <a:srgbClr val="000000">
                      <a:alpha val="43137"/>
                    </a:srgbClr>
                  </a:outerShdw>
                </a:effectLst>
                <a:latin typeface="IRKoodak" panose="02000506000000020002" pitchFamily="2" charset="-78"/>
                <a:cs typeface="IRKoodak" panose="02000506000000020002" pitchFamily="2" charset="-78"/>
              </a:rPr>
              <a:t>ویژگی‌های سبک خراسانی</a:t>
            </a:r>
          </a:p>
        </p:txBody>
      </p:sp>
      <p:pic>
        <p:nvPicPr>
          <p:cNvPr id="20" name="Picture 19">
            <a:extLst>
              <a:ext uri="{FF2B5EF4-FFF2-40B4-BE49-F238E27FC236}">
                <a16:creationId xmlns:a16="http://schemas.microsoft.com/office/drawing/2014/main" id="{BFBDDBFA-4754-5CF8-165F-2AC678BDB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307" y="2475915"/>
            <a:ext cx="2600232" cy="4204614"/>
          </a:xfrm>
          <a:prstGeom prst="rect">
            <a:avLst/>
          </a:prstGeom>
        </p:spPr>
      </p:pic>
    </p:spTree>
    <p:extLst>
      <p:ext uri="{BB962C8B-B14F-4D97-AF65-F5344CB8AC3E}">
        <p14:creationId xmlns:p14="http://schemas.microsoft.com/office/powerpoint/2010/main" val="820120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8">
                                            <p:txEl>
                                              <p:pRg st="0" end="0"/>
                                            </p:txEl>
                                          </p:spTgt>
                                        </p:tgtEl>
                                        <p:attrNameLst>
                                          <p:attrName>ppt_x</p:attrName>
                                          <p:attrName>ppt_y</p:attrName>
                                        </p:attrNameLst>
                                      </p:cBhvr>
                                    </p:animMotion>
                                    <p:animRot by="1500000">
                                      <p:cBhvr>
                                        <p:cTn id="7" dur="125" fill="hold">
                                          <p:stCondLst>
                                            <p:cond delay="0"/>
                                          </p:stCondLst>
                                        </p:cTn>
                                        <p:tgtEl>
                                          <p:spTgt spid="18">
                                            <p:txEl>
                                              <p:pRg st="0" end="0"/>
                                            </p:txEl>
                                          </p:spTgt>
                                        </p:tgtEl>
                                        <p:attrNameLst>
                                          <p:attrName>r</p:attrName>
                                        </p:attrNameLst>
                                      </p:cBhvr>
                                    </p:animRot>
                                    <p:animRot by="-1500000">
                                      <p:cBhvr>
                                        <p:cTn id="8" dur="125" fill="hold">
                                          <p:stCondLst>
                                            <p:cond delay="125"/>
                                          </p:stCondLst>
                                        </p:cTn>
                                        <p:tgtEl>
                                          <p:spTgt spid="18">
                                            <p:txEl>
                                              <p:pRg st="0" end="0"/>
                                            </p:txEl>
                                          </p:spTgt>
                                        </p:tgtEl>
                                        <p:attrNameLst>
                                          <p:attrName>r</p:attrName>
                                        </p:attrNameLst>
                                      </p:cBhvr>
                                    </p:animRot>
                                    <p:animRot by="-1500000">
                                      <p:cBhvr>
                                        <p:cTn id="9" dur="125" fill="hold">
                                          <p:stCondLst>
                                            <p:cond delay="250"/>
                                          </p:stCondLst>
                                        </p:cTn>
                                        <p:tgtEl>
                                          <p:spTgt spid="18">
                                            <p:txEl>
                                              <p:pRg st="0" end="0"/>
                                            </p:txEl>
                                          </p:spTgt>
                                        </p:tgtEl>
                                        <p:attrNameLst>
                                          <p:attrName>r</p:attrName>
                                        </p:attrNameLst>
                                      </p:cBhvr>
                                    </p:animRot>
                                    <p:animRot by="1500000">
                                      <p:cBhvr>
                                        <p:cTn id="10" dur="125" fill="hold">
                                          <p:stCondLst>
                                            <p:cond delay="375"/>
                                          </p:stCondLst>
                                        </p:cTn>
                                        <p:tgtEl>
                                          <p:spTgt spid="1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8ACD-4959-35A3-3E4B-D8CD408CE490}"/>
              </a:ext>
            </a:extLst>
          </p:cNvPr>
          <p:cNvSpPr>
            <a:spLocks noGrp="1"/>
          </p:cNvSpPr>
          <p:nvPr>
            <p:ph type="title"/>
          </p:nvPr>
        </p:nvSpPr>
        <p:spPr>
          <a:xfrm>
            <a:off x="1" y="0"/>
            <a:ext cx="12192000" cy="6858000"/>
          </a:xfrm>
        </p:spPr>
        <p:txBody>
          <a:bodyPr>
            <a:normAutofit/>
          </a:bodyPr>
          <a:lstStyle/>
          <a:p>
            <a:pPr rtl="1"/>
            <a:r>
              <a:rPr lang="fa-IR" sz="8000" dirty="0">
                <a:latin typeface="IRMaryam" panose="02000503000000020002" pitchFamily="2" charset="-78"/>
                <a:cs typeface="IRMaryam" panose="02000503000000020002" pitchFamily="2" charset="-78"/>
              </a:rPr>
              <a:t>مشاهیر سبک خراسانی و</a:t>
            </a:r>
            <a:br>
              <a:rPr lang="fa-IR" sz="8000" dirty="0">
                <a:latin typeface="IRMaryam" panose="02000503000000020002" pitchFamily="2" charset="-78"/>
                <a:cs typeface="IRMaryam" panose="02000503000000020002" pitchFamily="2" charset="-78"/>
              </a:rPr>
            </a:br>
            <a:r>
              <a:rPr lang="fa-IR" sz="8000" dirty="0">
                <a:latin typeface="IRMaryam" panose="02000503000000020002" pitchFamily="2" charset="-78"/>
                <a:cs typeface="IRMaryam" panose="02000503000000020002" pitchFamily="2" charset="-78"/>
              </a:rPr>
              <a:t>برخی از آثارشان</a:t>
            </a:r>
            <a:endParaRPr lang="en-US" sz="8000" dirty="0">
              <a:latin typeface="IRMaryam" panose="02000503000000020002" pitchFamily="2" charset="-78"/>
              <a:cs typeface="IRMaryam" panose="02000503000000020002" pitchFamily="2" charset="-78"/>
            </a:endParaRPr>
          </a:p>
        </p:txBody>
      </p:sp>
    </p:spTree>
    <p:extLst>
      <p:ext uri="{BB962C8B-B14F-4D97-AF65-F5344CB8AC3E}">
        <p14:creationId xmlns:p14="http://schemas.microsoft.com/office/powerpoint/2010/main" val="304470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44DB-9A8A-1D43-CB4E-2B711B4939DA}"/>
              </a:ext>
            </a:extLst>
          </p:cNvPr>
          <p:cNvSpPr>
            <a:spLocks noGrp="1"/>
          </p:cNvSpPr>
          <p:nvPr>
            <p:ph type="title"/>
          </p:nvPr>
        </p:nvSpPr>
        <p:spPr>
          <a:xfrm>
            <a:off x="6555545" y="5861536"/>
            <a:ext cx="5495778" cy="996464"/>
          </a:xfrm>
        </p:spPr>
        <p:txBody>
          <a:bodyPr>
            <a:normAutofit/>
          </a:bodyPr>
          <a:lstStyle/>
          <a:p>
            <a:pPr rtl="1"/>
            <a:r>
              <a:rPr lang="fa-IR" sz="4000" dirty="0">
                <a:latin typeface="IRHoma" panose="02000503000000020002" pitchFamily="2" charset="-78"/>
                <a:cs typeface="IRHoma" panose="02000503000000020002" pitchFamily="2" charset="-78"/>
              </a:rPr>
              <a:t>ابوالقاسم فردوسی</a:t>
            </a:r>
            <a:endParaRPr lang="en-US" sz="4000" dirty="0">
              <a:latin typeface="IRHoma" panose="02000503000000020002" pitchFamily="2" charset="-78"/>
              <a:cs typeface="IRHoma" panose="02000503000000020002" pitchFamily="2" charset="-78"/>
            </a:endParaRPr>
          </a:p>
        </p:txBody>
      </p:sp>
      <p:pic>
        <p:nvPicPr>
          <p:cNvPr id="5" name="Content Placeholder 4">
            <a:extLst>
              <a:ext uri="{FF2B5EF4-FFF2-40B4-BE49-F238E27FC236}">
                <a16:creationId xmlns:a16="http://schemas.microsoft.com/office/drawing/2014/main" id="{80A9057F-EBF2-F0C1-3CB6-473A3C461C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5545" y="131297"/>
            <a:ext cx="5495778" cy="5730239"/>
          </a:xfrm>
        </p:spPr>
      </p:pic>
      <p:pic>
        <p:nvPicPr>
          <p:cNvPr id="7" name="Picture 6">
            <a:extLst>
              <a:ext uri="{FF2B5EF4-FFF2-40B4-BE49-F238E27FC236}">
                <a16:creationId xmlns:a16="http://schemas.microsoft.com/office/drawing/2014/main" id="{EB6D4076-6199-9ED5-26A1-849266191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6177" y="2996418"/>
            <a:ext cx="2363958" cy="2865119"/>
          </a:xfrm>
          <a:prstGeom prst="rect">
            <a:avLst/>
          </a:prstGeom>
        </p:spPr>
      </p:pic>
      <p:pic>
        <p:nvPicPr>
          <p:cNvPr id="11" name="Picture 10">
            <a:extLst>
              <a:ext uri="{FF2B5EF4-FFF2-40B4-BE49-F238E27FC236}">
                <a16:creationId xmlns:a16="http://schemas.microsoft.com/office/drawing/2014/main" id="{63C32914-B00E-053A-2E8B-F5A62BD8FB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55" y="131298"/>
            <a:ext cx="2167922" cy="2865119"/>
          </a:xfrm>
          <a:prstGeom prst="rect">
            <a:avLst/>
          </a:prstGeom>
        </p:spPr>
      </p:pic>
      <p:pic>
        <p:nvPicPr>
          <p:cNvPr id="13" name="Picture 12">
            <a:extLst>
              <a:ext uri="{FF2B5EF4-FFF2-40B4-BE49-F238E27FC236}">
                <a16:creationId xmlns:a16="http://schemas.microsoft.com/office/drawing/2014/main" id="{ACDAA9EA-6AD5-2F44-10BC-479C4833C7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6177" y="131299"/>
            <a:ext cx="2363958" cy="2865119"/>
          </a:xfrm>
          <a:prstGeom prst="rect">
            <a:avLst/>
          </a:prstGeom>
        </p:spPr>
      </p:pic>
      <p:pic>
        <p:nvPicPr>
          <p:cNvPr id="15" name="Picture 14">
            <a:extLst>
              <a:ext uri="{FF2B5EF4-FFF2-40B4-BE49-F238E27FC236}">
                <a16:creationId xmlns:a16="http://schemas.microsoft.com/office/drawing/2014/main" id="{2C48E826-C7C3-38D9-9EE4-21878ED308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55" y="2996418"/>
            <a:ext cx="2167922" cy="2865119"/>
          </a:xfrm>
          <a:prstGeom prst="rect">
            <a:avLst/>
          </a:prstGeom>
        </p:spPr>
      </p:pic>
      <p:sp>
        <p:nvSpPr>
          <p:cNvPr id="17" name="TextBox 16">
            <a:extLst>
              <a:ext uri="{FF2B5EF4-FFF2-40B4-BE49-F238E27FC236}">
                <a16:creationId xmlns:a16="http://schemas.microsoft.com/office/drawing/2014/main" id="{6211BCA4-1CB9-FFFF-3A8A-1857CBD5E6CD}"/>
              </a:ext>
            </a:extLst>
          </p:cNvPr>
          <p:cNvSpPr txBox="1"/>
          <p:nvPr/>
        </p:nvSpPr>
        <p:spPr>
          <a:xfrm>
            <a:off x="-29763" y="6071940"/>
            <a:ext cx="4531880" cy="707886"/>
          </a:xfrm>
          <a:prstGeom prst="rect">
            <a:avLst/>
          </a:prstGeom>
          <a:noFill/>
        </p:spPr>
        <p:txBody>
          <a:bodyPr wrap="square" rtlCol="0">
            <a:spAutoFit/>
          </a:bodyPr>
          <a:lstStyle/>
          <a:p>
            <a:pPr algn="ctr" rtl="1"/>
            <a:r>
              <a:rPr lang="fa-IR" sz="4000" b="1" dirty="0">
                <a:effectLst>
                  <a:outerShdw blurRad="38100" dist="38100" dir="2700000" algn="tl">
                    <a:srgbClr val="000000">
                      <a:alpha val="43137"/>
                    </a:srgbClr>
                  </a:outerShdw>
                </a:effectLst>
                <a:latin typeface="IRHoma" panose="02000503000000020002" pitchFamily="2" charset="-78"/>
                <a:cs typeface="IRHoma" panose="02000503000000020002" pitchFamily="2" charset="-78"/>
              </a:rPr>
              <a:t>شاهنامه فردوسی</a:t>
            </a:r>
            <a:endParaRPr lang="en-US" sz="4000" b="1" dirty="0">
              <a:effectLst>
                <a:outerShdw blurRad="38100" dist="38100" dir="2700000" algn="tl">
                  <a:srgbClr val="000000">
                    <a:alpha val="43137"/>
                  </a:srgbClr>
                </a:outerShdw>
              </a:effectLst>
              <a:latin typeface="IRHoma" panose="02000503000000020002" pitchFamily="2" charset="-78"/>
              <a:cs typeface="IRHoma" panose="02000503000000020002" pitchFamily="2" charset="-78"/>
            </a:endParaRPr>
          </a:p>
        </p:txBody>
      </p:sp>
      <p:sp>
        <p:nvSpPr>
          <p:cNvPr id="20" name="Arrow: Right 19">
            <a:extLst>
              <a:ext uri="{FF2B5EF4-FFF2-40B4-BE49-F238E27FC236}">
                <a16:creationId xmlns:a16="http://schemas.microsoft.com/office/drawing/2014/main" id="{D30AB533-3EAB-C4E1-225E-35E1850726AA}"/>
              </a:ext>
            </a:extLst>
          </p:cNvPr>
          <p:cNvSpPr/>
          <p:nvPr/>
        </p:nvSpPr>
        <p:spPr>
          <a:xfrm rot="10800000">
            <a:off x="4853354" y="2518117"/>
            <a:ext cx="1448972" cy="68931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4291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8A83-9E34-F552-E66E-9D1A64411182}"/>
              </a:ext>
            </a:extLst>
          </p:cNvPr>
          <p:cNvSpPr>
            <a:spLocks noGrp="1"/>
          </p:cNvSpPr>
          <p:nvPr>
            <p:ph type="title"/>
          </p:nvPr>
        </p:nvSpPr>
        <p:spPr>
          <a:xfrm>
            <a:off x="7164778" y="5222460"/>
            <a:ext cx="4905228" cy="1326321"/>
          </a:xfrm>
        </p:spPr>
        <p:txBody>
          <a:bodyPr>
            <a:normAutofit/>
          </a:bodyPr>
          <a:lstStyle/>
          <a:p>
            <a:pPr rtl="1"/>
            <a:r>
              <a:rPr lang="fa-IR" sz="4000" dirty="0">
                <a:latin typeface="IRHoma" panose="02000503000000020002" pitchFamily="2" charset="-78"/>
                <a:cs typeface="IRHoma" panose="02000503000000020002" pitchFamily="2" charset="-78"/>
              </a:rPr>
              <a:t>سنایی غزنوی</a:t>
            </a:r>
            <a:endParaRPr lang="en-US" sz="4000" dirty="0">
              <a:latin typeface="IRHoma" panose="02000503000000020002" pitchFamily="2" charset="-78"/>
              <a:cs typeface="IRHoma" panose="02000503000000020002" pitchFamily="2" charset="-78"/>
            </a:endParaRPr>
          </a:p>
        </p:txBody>
      </p:sp>
      <p:pic>
        <p:nvPicPr>
          <p:cNvPr id="5" name="Content Placeholder 4">
            <a:extLst>
              <a:ext uri="{FF2B5EF4-FFF2-40B4-BE49-F238E27FC236}">
                <a16:creationId xmlns:a16="http://schemas.microsoft.com/office/drawing/2014/main" id="{08225E0D-D0A2-FF1B-89BA-C05F46E340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64778" y="201344"/>
            <a:ext cx="4905228" cy="4905228"/>
          </a:xfrm>
        </p:spPr>
      </p:pic>
      <p:pic>
        <p:nvPicPr>
          <p:cNvPr id="10" name="Picture 9">
            <a:extLst>
              <a:ext uri="{FF2B5EF4-FFF2-40B4-BE49-F238E27FC236}">
                <a16:creationId xmlns:a16="http://schemas.microsoft.com/office/drawing/2014/main" id="{E2EE2876-3010-B9A7-CBAA-6AB88F2DB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65" y="584142"/>
            <a:ext cx="2956879" cy="4139630"/>
          </a:xfrm>
          <a:prstGeom prst="rect">
            <a:avLst/>
          </a:prstGeom>
        </p:spPr>
      </p:pic>
      <p:pic>
        <p:nvPicPr>
          <p:cNvPr id="12" name="Picture 11">
            <a:extLst>
              <a:ext uri="{FF2B5EF4-FFF2-40B4-BE49-F238E27FC236}">
                <a16:creationId xmlns:a16="http://schemas.microsoft.com/office/drawing/2014/main" id="{3B0F80B9-2EFD-459B-E31B-52C11D94D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9906" y="584142"/>
            <a:ext cx="2787350" cy="4139630"/>
          </a:xfrm>
          <a:prstGeom prst="rect">
            <a:avLst/>
          </a:prstGeom>
        </p:spPr>
      </p:pic>
      <p:sp>
        <p:nvSpPr>
          <p:cNvPr id="13" name="Arrow: Right 12">
            <a:extLst>
              <a:ext uri="{FF2B5EF4-FFF2-40B4-BE49-F238E27FC236}">
                <a16:creationId xmlns:a16="http://schemas.microsoft.com/office/drawing/2014/main" id="{248E62B1-150A-AAF5-A749-A174DE7613D5}"/>
              </a:ext>
            </a:extLst>
          </p:cNvPr>
          <p:cNvSpPr/>
          <p:nvPr/>
        </p:nvSpPr>
        <p:spPr>
          <a:xfrm rot="10800000">
            <a:off x="6304487" y="2522732"/>
            <a:ext cx="743059" cy="2624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DE274FB-9CCB-C6AA-1FA3-037B654FBB56}"/>
              </a:ext>
            </a:extLst>
          </p:cNvPr>
          <p:cNvSpPr txBox="1"/>
          <p:nvPr/>
        </p:nvSpPr>
        <p:spPr>
          <a:xfrm>
            <a:off x="289828" y="5593232"/>
            <a:ext cx="2621206" cy="584775"/>
          </a:xfrm>
          <a:prstGeom prst="rect">
            <a:avLst/>
          </a:prstGeom>
          <a:noFill/>
        </p:spPr>
        <p:txBody>
          <a:bodyPr wrap="square" rtlCol="0">
            <a:spAutoFit/>
          </a:bodyPr>
          <a:lstStyle/>
          <a:p>
            <a:pPr algn="ctr" rtl="1"/>
            <a:r>
              <a:rPr lang="fa-IR" sz="3200" b="1" i="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rPr>
              <a:t>حدیقةالحقیقه</a:t>
            </a:r>
            <a:endParaRPr lang="en-US" sz="3200" b="1" dirty="0">
              <a:effectLst>
                <a:outerShdw blurRad="38100" dist="38100" dir="2700000" algn="tl">
                  <a:srgbClr val="000000">
                    <a:alpha val="43137"/>
                  </a:srgbClr>
                </a:outerShdw>
              </a:effectLst>
              <a:latin typeface="IRHoma" panose="02000503000000020002" pitchFamily="2" charset="-78"/>
              <a:cs typeface="IRHoma" panose="02000503000000020002" pitchFamily="2" charset="-78"/>
            </a:endParaRPr>
          </a:p>
        </p:txBody>
      </p:sp>
      <p:sp>
        <p:nvSpPr>
          <p:cNvPr id="15" name="TextBox 14">
            <a:extLst>
              <a:ext uri="{FF2B5EF4-FFF2-40B4-BE49-F238E27FC236}">
                <a16:creationId xmlns:a16="http://schemas.microsoft.com/office/drawing/2014/main" id="{4DE20D6F-80B0-A240-83C5-6475E40CF9E5}"/>
              </a:ext>
            </a:extLst>
          </p:cNvPr>
          <p:cNvSpPr txBox="1"/>
          <p:nvPr/>
        </p:nvSpPr>
        <p:spPr>
          <a:xfrm>
            <a:off x="3399906" y="5747120"/>
            <a:ext cx="2787350" cy="461665"/>
          </a:xfrm>
          <a:prstGeom prst="rect">
            <a:avLst/>
          </a:prstGeom>
          <a:noFill/>
        </p:spPr>
        <p:txBody>
          <a:bodyPr wrap="square" rtlCol="0">
            <a:spAutoFit/>
          </a:bodyPr>
          <a:lstStyle/>
          <a:p>
            <a:pPr algn="r" rtl="1"/>
            <a:r>
              <a:rPr lang="fa-IR" sz="2400" b="1" i="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rPr>
              <a:t>سیرالعباد الی المعاد</a:t>
            </a:r>
            <a:endParaRPr lang="en-US"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endParaRPr>
          </a:p>
        </p:txBody>
      </p:sp>
    </p:spTree>
    <p:extLst>
      <p:ext uri="{BB962C8B-B14F-4D97-AF65-F5344CB8AC3E}">
        <p14:creationId xmlns:p14="http://schemas.microsoft.com/office/powerpoint/2010/main" val="25208407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EAB98-043E-12C7-DB27-1DFCD7CFF6EC}"/>
              </a:ext>
            </a:extLst>
          </p:cNvPr>
          <p:cNvSpPr>
            <a:spLocks noGrp="1"/>
          </p:cNvSpPr>
          <p:nvPr>
            <p:ph type="title"/>
          </p:nvPr>
        </p:nvSpPr>
        <p:spPr>
          <a:xfrm>
            <a:off x="8004516" y="5513706"/>
            <a:ext cx="4058676" cy="1242156"/>
          </a:xfrm>
        </p:spPr>
        <p:txBody>
          <a:bodyPr>
            <a:normAutofit/>
          </a:bodyPr>
          <a:lstStyle/>
          <a:p>
            <a:pPr rtl="1"/>
            <a:r>
              <a:rPr lang="fa-IR" sz="4000" dirty="0">
                <a:latin typeface="IRHoma" panose="02000503000000020002" pitchFamily="2" charset="-78"/>
                <a:cs typeface="IRHoma" panose="02000503000000020002" pitchFamily="2" charset="-78"/>
              </a:rPr>
              <a:t>نظامی گنجوی</a:t>
            </a:r>
            <a:endParaRPr lang="en-US" sz="4000" dirty="0">
              <a:latin typeface="IRHoma" panose="02000503000000020002" pitchFamily="2" charset="-78"/>
              <a:cs typeface="IRHoma" panose="02000503000000020002" pitchFamily="2" charset="-78"/>
            </a:endParaRPr>
          </a:p>
        </p:txBody>
      </p:sp>
      <p:pic>
        <p:nvPicPr>
          <p:cNvPr id="5" name="Content Placeholder 4">
            <a:extLst>
              <a:ext uri="{FF2B5EF4-FFF2-40B4-BE49-F238E27FC236}">
                <a16:creationId xmlns:a16="http://schemas.microsoft.com/office/drawing/2014/main" id="{F71A53C2-78EE-28A3-ABFD-D01191B60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4516" y="102138"/>
            <a:ext cx="4058676" cy="5411568"/>
          </a:xfrm>
        </p:spPr>
      </p:pic>
      <p:sp>
        <p:nvSpPr>
          <p:cNvPr id="8" name="Arrow: Right 7">
            <a:extLst>
              <a:ext uri="{FF2B5EF4-FFF2-40B4-BE49-F238E27FC236}">
                <a16:creationId xmlns:a16="http://schemas.microsoft.com/office/drawing/2014/main" id="{D29FD2FC-C56B-2846-23CE-EC045598F70A}"/>
              </a:ext>
            </a:extLst>
          </p:cNvPr>
          <p:cNvSpPr/>
          <p:nvPr/>
        </p:nvSpPr>
        <p:spPr>
          <a:xfrm rot="10800000" flipV="1">
            <a:off x="6448774" y="3690716"/>
            <a:ext cx="1202965" cy="5486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a-IR" sz="3200" u="sng" dirty="0">
                <a:solidFill>
                  <a:srgbClr val="FF0000"/>
                </a:solidFill>
                <a:latin typeface="IRKoodak" panose="02000506000000020002" pitchFamily="2" charset="-78"/>
                <a:cs typeface="IRKoodak" panose="02000506000000020002" pitchFamily="2" charset="-78"/>
              </a:rPr>
              <a:t>خمسه</a:t>
            </a:r>
            <a:endParaRPr lang="en-US" sz="3200" u="sng" dirty="0">
              <a:solidFill>
                <a:srgbClr val="FF0000"/>
              </a:solidFill>
              <a:latin typeface="IRKoodak" panose="02000506000000020002" pitchFamily="2" charset="-78"/>
              <a:cs typeface="IRKoodak" panose="02000506000000020002" pitchFamily="2" charset="-78"/>
            </a:endParaRPr>
          </a:p>
        </p:txBody>
      </p:sp>
      <p:pic>
        <p:nvPicPr>
          <p:cNvPr id="10" name="Picture 9">
            <a:extLst>
              <a:ext uri="{FF2B5EF4-FFF2-40B4-BE49-F238E27FC236}">
                <a16:creationId xmlns:a16="http://schemas.microsoft.com/office/drawing/2014/main" id="{F4F1F7F5-1F1C-906A-D5F2-B5D42AAF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04" y="102138"/>
            <a:ext cx="1957353" cy="2696254"/>
          </a:xfrm>
          <a:prstGeom prst="rect">
            <a:avLst/>
          </a:prstGeom>
        </p:spPr>
      </p:pic>
      <p:pic>
        <p:nvPicPr>
          <p:cNvPr id="12" name="Picture 11">
            <a:extLst>
              <a:ext uri="{FF2B5EF4-FFF2-40B4-BE49-F238E27FC236}">
                <a16:creationId xmlns:a16="http://schemas.microsoft.com/office/drawing/2014/main" id="{D4A8DD2C-F8DF-0761-D7E4-6503D56BB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647" y="3315473"/>
            <a:ext cx="2167855" cy="2766408"/>
          </a:xfrm>
          <a:prstGeom prst="rect">
            <a:avLst/>
          </a:prstGeom>
        </p:spPr>
      </p:pic>
      <p:pic>
        <p:nvPicPr>
          <p:cNvPr id="16" name="Picture 15">
            <a:extLst>
              <a:ext uri="{FF2B5EF4-FFF2-40B4-BE49-F238E27FC236}">
                <a16:creationId xmlns:a16="http://schemas.microsoft.com/office/drawing/2014/main" id="{A87F4DDA-64B9-6E13-3EA5-82F4E5963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9572" y="102138"/>
            <a:ext cx="1957353" cy="2725430"/>
          </a:xfrm>
          <a:prstGeom prst="rect">
            <a:avLst/>
          </a:prstGeom>
        </p:spPr>
      </p:pic>
      <p:pic>
        <p:nvPicPr>
          <p:cNvPr id="18" name="Picture 17">
            <a:extLst>
              <a:ext uri="{FF2B5EF4-FFF2-40B4-BE49-F238E27FC236}">
                <a16:creationId xmlns:a16="http://schemas.microsoft.com/office/drawing/2014/main" id="{6D945C12-68D1-963C-9DB2-236F85E1ED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140" y="102138"/>
            <a:ext cx="1957352" cy="2725430"/>
          </a:xfrm>
          <a:prstGeom prst="rect">
            <a:avLst/>
          </a:prstGeom>
        </p:spPr>
      </p:pic>
      <p:pic>
        <p:nvPicPr>
          <p:cNvPr id="20" name="Picture 19">
            <a:extLst>
              <a:ext uri="{FF2B5EF4-FFF2-40B4-BE49-F238E27FC236}">
                <a16:creationId xmlns:a16="http://schemas.microsoft.com/office/drawing/2014/main" id="{077D4250-E6CC-C226-03BF-227D1FE388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8143" y="3315473"/>
            <a:ext cx="2167855" cy="2732992"/>
          </a:xfrm>
          <a:prstGeom prst="rect">
            <a:avLst/>
          </a:prstGeom>
        </p:spPr>
      </p:pic>
      <p:sp>
        <p:nvSpPr>
          <p:cNvPr id="22" name="TextBox 21">
            <a:extLst>
              <a:ext uri="{FF2B5EF4-FFF2-40B4-BE49-F238E27FC236}">
                <a16:creationId xmlns:a16="http://schemas.microsoft.com/office/drawing/2014/main" id="{791CA1FE-E481-3E71-8206-547F682C147D}"/>
              </a:ext>
            </a:extLst>
          </p:cNvPr>
          <p:cNvSpPr txBox="1"/>
          <p:nvPr/>
        </p:nvSpPr>
        <p:spPr>
          <a:xfrm>
            <a:off x="195004" y="2853808"/>
            <a:ext cx="1957353" cy="461665"/>
          </a:xfrm>
          <a:prstGeom prst="rect">
            <a:avLst/>
          </a:prstGeom>
          <a:noFill/>
        </p:spPr>
        <p:txBody>
          <a:bodyPr wrap="square" rtlCol="0">
            <a:spAutoFit/>
          </a:bodyPr>
          <a:lstStyle/>
          <a:p>
            <a:pPr algn="ctr" rtl="1"/>
            <a:r>
              <a:rPr lang="fa-IR"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rPr>
              <a:t>خسرو و شیرین</a:t>
            </a:r>
            <a:endParaRPr lang="en-US"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endParaRPr>
          </a:p>
        </p:txBody>
      </p:sp>
      <p:sp>
        <p:nvSpPr>
          <p:cNvPr id="23" name="TextBox 22">
            <a:extLst>
              <a:ext uri="{FF2B5EF4-FFF2-40B4-BE49-F238E27FC236}">
                <a16:creationId xmlns:a16="http://schemas.microsoft.com/office/drawing/2014/main" id="{1C33C8BC-15AF-2802-89F0-B19E9E90B475}"/>
              </a:ext>
            </a:extLst>
          </p:cNvPr>
          <p:cNvSpPr txBox="1"/>
          <p:nvPr/>
        </p:nvSpPr>
        <p:spPr>
          <a:xfrm>
            <a:off x="2459572" y="2878596"/>
            <a:ext cx="1957353" cy="461665"/>
          </a:xfrm>
          <a:prstGeom prst="rect">
            <a:avLst/>
          </a:prstGeom>
          <a:noFill/>
        </p:spPr>
        <p:txBody>
          <a:bodyPr wrap="square" rtlCol="0">
            <a:spAutoFit/>
          </a:bodyPr>
          <a:lstStyle/>
          <a:p>
            <a:pPr algn="ctr" rtl="1"/>
            <a:r>
              <a:rPr lang="fa-IR"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rPr>
              <a:t>هفت اورنگ</a:t>
            </a:r>
            <a:endParaRPr lang="en-US"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endParaRPr>
          </a:p>
        </p:txBody>
      </p:sp>
      <p:sp>
        <p:nvSpPr>
          <p:cNvPr id="24" name="TextBox 23">
            <a:extLst>
              <a:ext uri="{FF2B5EF4-FFF2-40B4-BE49-F238E27FC236}">
                <a16:creationId xmlns:a16="http://schemas.microsoft.com/office/drawing/2014/main" id="{DA405499-B57D-4FBC-4EE1-A94E6D51A852}"/>
              </a:ext>
            </a:extLst>
          </p:cNvPr>
          <p:cNvSpPr txBox="1"/>
          <p:nvPr/>
        </p:nvSpPr>
        <p:spPr>
          <a:xfrm>
            <a:off x="4724139" y="2887224"/>
            <a:ext cx="1957353" cy="461665"/>
          </a:xfrm>
          <a:prstGeom prst="rect">
            <a:avLst/>
          </a:prstGeom>
          <a:noFill/>
        </p:spPr>
        <p:txBody>
          <a:bodyPr wrap="square" rtlCol="0">
            <a:spAutoFit/>
          </a:bodyPr>
          <a:lstStyle/>
          <a:p>
            <a:pPr algn="ctr" rtl="1"/>
            <a:r>
              <a:rPr lang="fa-IR"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rPr>
              <a:t>مخزن الاسرار</a:t>
            </a:r>
            <a:endParaRPr lang="en-US"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endParaRPr>
          </a:p>
        </p:txBody>
      </p:sp>
      <p:sp>
        <p:nvSpPr>
          <p:cNvPr id="25" name="TextBox 24">
            <a:extLst>
              <a:ext uri="{FF2B5EF4-FFF2-40B4-BE49-F238E27FC236}">
                <a16:creationId xmlns:a16="http://schemas.microsoft.com/office/drawing/2014/main" id="{3D556E41-D42F-DF5D-4010-00C9DE683802}"/>
              </a:ext>
            </a:extLst>
          </p:cNvPr>
          <p:cNvSpPr txBox="1"/>
          <p:nvPr/>
        </p:nvSpPr>
        <p:spPr>
          <a:xfrm>
            <a:off x="977646" y="6172466"/>
            <a:ext cx="2167855" cy="461665"/>
          </a:xfrm>
          <a:prstGeom prst="rect">
            <a:avLst/>
          </a:prstGeom>
          <a:noFill/>
        </p:spPr>
        <p:txBody>
          <a:bodyPr wrap="square" rtlCol="0">
            <a:spAutoFit/>
          </a:bodyPr>
          <a:lstStyle/>
          <a:p>
            <a:pPr algn="ctr" rtl="1"/>
            <a:r>
              <a:rPr lang="fa-IR"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rPr>
              <a:t>لیلی و مجنون</a:t>
            </a:r>
            <a:endParaRPr lang="en-US"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endParaRPr>
          </a:p>
        </p:txBody>
      </p:sp>
      <p:sp>
        <p:nvSpPr>
          <p:cNvPr id="26" name="TextBox 25">
            <a:extLst>
              <a:ext uri="{FF2B5EF4-FFF2-40B4-BE49-F238E27FC236}">
                <a16:creationId xmlns:a16="http://schemas.microsoft.com/office/drawing/2014/main" id="{BB508CB6-FB16-DD4F-F21A-22090C36CC1E}"/>
              </a:ext>
            </a:extLst>
          </p:cNvPr>
          <p:cNvSpPr txBox="1"/>
          <p:nvPr/>
        </p:nvSpPr>
        <p:spPr>
          <a:xfrm>
            <a:off x="3928144" y="6172466"/>
            <a:ext cx="2167855" cy="461665"/>
          </a:xfrm>
          <a:prstGeom prst="rect">
            <a:avLst/>
          </a:prstGeom>
          <a:noFill/>
        </p:spPr>
        <p:txBody>
          <a:bodyPr wrap="square" rtlCol="0">
            <a:spAutoFit/>
          </a:bodyPr>
          <a:lstStyle/>
          <a:p>
            <a:pPr algn="ctr" rtl="1"/>
            <a:r>
              <a:rPr lang="fa-IR"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rPr>
              <a:t>اسکندر نامه</a:t>
            </a:r>
            <a:endParaRPr lang="en-US" sz="2400" dirty="0">
              <a:effectLst>
                <a:outerShdw blurRad="38100" dist="38100" dir="2700000" algn="tl">
                  <a:srgbClr val="000000">
                    <a:alpha val="43137"/>
                  </a:srgbClr>
                </a:outerShdw>
              </a:effectLst>
              <a:latin typeface="IRHoma" panose="02000503000000020002" pitchFamily="2" charset="-78"/>
              <a:cs typeface="IRHoma" panose="02000503000000020002" pitchFamily="2" charset="-78"/>
            </a:endParaRPr>
          </a:p>
        </p:txBody>
      </p:sp>
    </p:spTree>
    <p:extLst>
      <p:ext uri="{BB962C8B-B14F-4D97-AF65-F5344CB8AC3E}">
        <p14:creationId xmlns:p14="http://schemas.microsoft.com/office/powerpoint/2010/main" val="13356699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392</TotalTime>
  <Words>806</Words>
  <Application>Microsoft Office PowerPoint</Application>
  <PresentationFormat>Widescreen</PresentationFormat>
  <Paragraphs>98</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Bookman Old Style</vt:lpstr>
      <vt:lpstr>Calibri</vt:lpstr>
      <vt:lpstr>IRHoma</vt:lpstr>
      <vt:lpstr>IRKoodak</vt:lpstr>
      <vt:lpstr>IRMaryam</vt:lpstr>
      <vt:lpstr>IRZar</vt:lpstr>
      <vt:lpstr>Rockwell</vt:lpstr>
      <vt:lpstr>Damask</vt:lpstr>
      <vt:lpstr>1</vt:lpstr>
      <vt:lpstr>سبک در لغت به معنای طرز و شیوه و روش و طور و قاعده است.  ادبای قرن اخیر سبک را مجازاً بمعنی «طرز خاصی از نظم یا نثر» استعمال کرده اند و تقریباً آن را در برابر «استایل » اروپائیان نهاده اند.</vt:lpstr>
      <vt:lpstr>PowerPoint Presentation</vt:lpstr>
      <vt:lpstr>PowerPoint Presentation</vt:lpstr>
      <vt:lpstr>PowerPoint Presentation</vt:lpstr>
      <vt:lpstr>مشاهیر سبک خراسانی و برخی از آثارشان</vt:lpstr>
      <vt:lpstr>ابوالقاسم فردوسی</vt:lpstr>
      <vt:lpstr>سنایی غزنوی</vt:lpstr>
      <vt:lpstr>نظامی گنجوی</vt:lpstr>
      <vt:lpstr>PowerPoint Presentation</vt:lpstr>
      <vt:lpstr>ویژگی‌های سبک عراقی</vt:lpstr>
      <vt:lpstr>مشاهیر سبک عراقی و برخی از آثارشان</vt:lpstr>
      <vt:lpstr>مولانا جلال الدین محمد بلخی</vt:lpstr>
      <vt:lpstr>سعدی</vt:lpstr>
      <vt:lpstr>حافظ</vt:lpstr>
      <vt:lpstr>PowerPoint Presentation</vt:lpstr>
      <vt:lpstr>ویژگی‌های سبک هندی</vt:lpstr>
      <vt:lpstr>مشاهیر سبک هندی و برخی از آثارشان</vt:lpstr>
      <vt:lpstr>صائب تبریزی</vt:lpstr>
      <vt:lpstr>بیدل دهلوی</vt:lpstr>
      <vt:lpstr>PowerPoint Presentation</vt:lpstr>
      <vt:lpstr>ویژگی‌های سبک نو</vt:lpstr>
      <vt:lpstr>مشاهیر سبک نو و برخی از آثارشان</vt:lpstr>
      <vt:lpstr>نیما یوشیج</vt:lpstr>
      <vt:lpstr>مهدی اخوان ثالث</vt:lpstr>
      <vt:lpstr>فروغ فرخزاد</vt:lpstr>
      <vt:lpstr>سهراب سپهری</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kooshan radmehr</dc:creator>
  <cp:lastModifiedBy>kooshan radmehr</cp:lastModifiedBy>
  <cp:revision>2</cp:revision>
  <dcterms:created xsi:type="dcterms:W3CDTF">2023-01-26T09:02:39Z</dcterms:created>
  <dcterms:modified xsi:type="dcterms:W3CDTF">2023-01-29T21:10:09Z</dcterms:modified>
</cp:coreProperties>
</file>